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8" r:id="rId3"/>
    <p:sldId id="269" r:id="rId4"/>
    <p:sldId id="258" r:id="rId5"/>
    <p:sldId id="270" r:id="rId6"/>
    <p:sldId id="260" r:id="rId7"/>
    <p:sldId id="261" r:id="rId8"/>
    <p:sldId id="271" r:id="rId9"/>
    <p:sldId id="272" r:id="rId10"/>
    <p:sldId id="273" r:id="rId11"/>
    <p:sldId id="274" r:id="rId12"/>
    <p:sldId id="262" r:id="rId13"/>
    <p:sldId id="263" r:id="rId14"/>
    <p:sldId id="264" r:id="rId15"/>
    <p:sldId id="265" r:id="rId16"/>
    <p:sldId id="266" r:id="rId17"/>
    <p:sldId id="278" r:id="rId18"/>
    <p:sldId id="279" r:id="rId19"/>
    <p:sldId id="276" r:id="rId20"/>
    <p:sldId id="277" r:id="rId21"/>
  </p:sldIdLst>
  <p:sldSz cx="12192000" cy="6858000"/>
  <p:notesSz cx="6670675" cy="9777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דפנה" initials="ד" lastIdx="1" clrIdx="0">
    <p:extLst>
      <p:ext uri="{19B8F6BF-5375-455C-9EA6-DF929625EA0E}">
        <p15:presenceInfo xmlns:p15="http://schemas.microsoft.com/office/powerpoint/2012/main" userId="דפנה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23584730409866"/>
          <c:y val="0.14844002199752626"/>
          <c:w val="0.46320468929086955"/>
          <c:h val="0.7633544639294173"/>
        </c:manualLayout>
      </c:layout>
      <c:radarChart>
        <c:radarStyle val="marker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spPr>
            <a:ln w="28575" cap="rnd">
              <a:solidFill>
                <a:srgbClr val="F68B1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6098457098850544E-17"/>
                  <c:y val="4.0342033738805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37F-4617-92F7-E8FADC7B437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829731545904208E-2"/>
                  <c:y val="3.529927952145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37F-4617-92F7-E8FADC7B437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599511901644011E-3"/>
                  <c:y val="-2.521377108675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37F-4617-92F7-E8FADC7B437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99267852466024E-3"/>
                  <c:y val="-3.529927952145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37F-4617-92F7-E8FADC7B437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218282403183185E-2"/>
                  <c:y val="-9.1088472163351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37F-4617-92F7-E8FADC7B437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470751885413676E-2"/>
                  <c:y val="2.6577964765841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37F-4617-92F7-E8FADC7B437B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גיליון1!$A$2:$A$7</c:f>
              <c:strCache>
                <c:ptCount val="6"/>
                <c:pt idx="0">
                  <c:v>חיבוריות</c:v>
                </c:pt>
                <c:pt idx="1">
                  <c:v>אמון והדדיות</c:v>
                </c:pt>
                <c:pt idx="2">
                  <c:v>משמעותיות</c:v>
                </c:pt>
                <c:pt idx="3">
                  <c:v>פעולה קולקטיבית</c:v>
                </c:pt>
                <c:pt idx="4">
                  <c:v>מחויבות</c:v>
                </c:pt>
                <c:pt idx="5">
                  <c:v>שייכות</c:v>
                </c:pt>
              </c:strCache>
            </c:strRef>
          </c:cat>
          <c:val>
            <c:numRef>
              <c:f>גיליון1!$B$2:$B$7</c:f>
              <c:numCache>
                <c:formatCode>###0.0</c:formatCode>
                <c:ptCount val="6"/>
                <c:pt idx="0">
                  <c:v>6.9275727069351252</c:v>
                </c:pt>
                <c:pt idx="1">
                  <c:v>7.828579418344523</c:v>
                </c:pt>
                <c:pt idx="2">
                  <c:v>4.6570190156599525</c:v>
                </c:pt>
                <c:pt idx="3">
                  <c:v>7.8817114093959759</c:v>
                </c:pt>
                <c:pt idx="4">
                  <c:v>7.4489653243847895</c:v>
                </c:pt>
                <c:pt idx="5">
                  <c:v>8.1138143176733752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37F-4617-92F7-E8FADC7B4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811112"/>
        <c:axId val="445810720"/>
      </c:radarChart>
      <c:catAx>
        <c:axId val="44581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45810720"/>
        <c:crosses val="autoZero"/>
        <c:auto val="1"/>
        <c:lblAlgn val="ctr"/>
        <c:lblOffset val="100"/>
        <c:noMultiLvlLbl val="0"/>
      </c:catAx>
      <c:valAx>
        <c:axId val="445810720"/>
        <c:scaling>
          <c:orientation val="minMax"/>
          <c:max val="10"/>
          <c:min val="0"/>
        </c:scaling>
        <c:delete val="1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445811112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 sz="12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he-IL" b="1" dirty="0" smtClean="0">
                <a:solidFill>
                  <a:schemeClr val="tx1"/>
                </a:solidFill>
              </a:rPr>
              <a:t>מוצא</a:t>
            </a:r>
            <a:endParaRPr lang="he-IL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6161957692352895"/>
          <c:y val="2.3145012996424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11820162198526"/>
          <c:y val="0.2357291851752166"/>
          <c:w val="0.559904493631316"/>
          <c:h val="0.764270814824783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 הסקר</c:v>
                </c:pt>
              </c:strCache>
            </c:strRef>
          </c:tx>
          <c:dPt>
            <c:idx val="0"/>
            <c:bubble3D val="0"/>
            <c:spPr>
              <a:solidFill>
                <a:srgbClr val="00A2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46-4F5E-BEEF-FDBCDA16C8A4}"/>
              </c:ext>
            </c:extLst>
          </c:dPt>
          <c:dPt>
            <c:idx val="1"/>
            <c:bubble3D val="0"/>
            <c:spPr>
              <a:solidFill>
                <a:srgbClr val="EC008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46-4F5E-BEEF-FDBCDA16C8A4}"/>
              </c:ext>
            </c:extLst>
          </c:dPt>
          <c:dPt>
            <c:idx val="2"/>
            <c:bubble3D val="0"/>
            <c:spPr>
              <a:solidFill>
                <a:srgbClr val="56AF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46-4F5E-BEEF-FDBCDA16C8A4}"/>
              </c:ext>
            </c:extLst>
          </c:dPt>
          <c:dPt>
            <c:idx val="3"/>
            <c:bubble3D val="0"/>
            <c:spPr>
              <a:solidFill>
                <a:srgbClr val="F68B1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46-4F5E-BEEF-FDBCDA16C8A4}"/>
              </c:ext>
            </c:extLst>
          </c:dPt>
          <c:dPt>
            <c:idx val="4"/>
            <c:bubble3D val="0"/>
            <c:spPr>
              <a:solidFill>
                <a:srgbClr val="EDE5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03-4BC1-A8DB-8F4347476387}"/>
              </c:ext>
            </c:extLst>
          </c:dPt>
          <c:dLbls>
            <c:dLbl>
              <c:idx val="2"/>
              <c:layout>
                <c:manualLayout>
                  <c:x val="-8.5171749335517841E-2"/>
                  <c:y val="-8.011464173930779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749518268250439E-2"/>
                  <c:y val="-0.1602292834786156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46-4F5E-BEEF-FDBCDA16C8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3878812001638384E-3"/>
                  <c:y val="3.338110072471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803-4BC1-A8DB-8F4347476387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מזרחי/ת</c:v>
                </c:pt>
                <c:pt idx="1">
                  <c:v>אשכנזי/ת</c:v>
                </c:pt>
                <c:pt idx="2">
                  <c:v>ברה"מ</c:v>
                </c:pt>
                <c:pt idx="3">
                  <c:v>אחר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0.24</c:v>
                </c:pt>
                <c:pt idx="1">
                  <c:v>0.6</c:v>
                </c:pt>
                <c:pt idx="2">
                  <c:v>0.01</c:v>
                </c:pt>
                <c:pt idx="3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C46-4F5E-BEEF-FDBCDA16C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egendEntry>
        <c:idx val="4"/>
        <c:delete val="1"/>
      </c:legendEntry>
      <c:layout>
        <c:manualLayout>
          <c:xMode val="edge"/>
          <c:yMode val="edge"/>
          <c:x val="0"/>
          <c:y val="0.24839110712739787"/>
          <c:w val="0.25268127541006091"/>
          <c:h val="0.66060739105468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he-IL" b="1" dirty="0" smtClean="0">
                <a:solidFill>
                  <a:schemeClr val="tx1"/>
                </a:solidFill>
              </a:rPr>
              <a:t>דתיות</a:t>
            </a:r>
            <a:endParaRPr lang="he-IL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9994693531758921"/>
          <c:y val="2.4630521155206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294071895351414"/>
          <c:y val="0.12890966285613956"/>
          <c:w val="0.57480954976503162"/>
          <c:h val="0.87109033714386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 הסקר</c:v>
                </c:pt>
              </c:strCache>
            </c:strRef>
          </c:tx>
          <c:dPt>
            <c:idx val="0"/>
            <c:bubble3D val="0"/>
            <c:spPr>
              <a:solidFill>
                <a:srgbClr val="00A2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46-4F5E-BEEF-FDBCDA16C8A4}"/>
              </c:ext>
            </c:extLst>
          </c:dPt>
          <c:dPt>
            <c:idx val="1"/>
            <c:bubble3D val="0"/>
            <c:spPr>
              <a:solidFill>
                <a:srgbClr val="EC008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46-4F5E-BEEF-FDBCDA16C8A4}"/>
              </c:ext>
            </c:extLst>
          </c:dPt>
          <c:dPt>
            <c:idx val="2"/>
            <c:bubble3D val="0"/>
            <c:spPr>
              <a:solidFill>
                <a:srgbClr val="56AF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46-4F5E-BEEF-FDBCDA16C8A4}"/>
              </c:ext>
            </c:extLst>
          </c:dPt>
          <c:dPt>
            <c:idx val="3"/>
            <c:bubble3D val="0"/>
            <c:spPr>
              <a:solidFill>
                <a:srgbClr val="F68B1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46-4F5E-BEEF-FDBCDA16C8A4}"/>
              </c:ext>
            </c:extLst>
          </c:dPt>
          <c:dPt>
            <c:idx val="4"/>
            <c:bubble3D val="0"/>
            <c:spPr>
              <a:solidFill>
                <a:srgbClr val="EDE5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03-4BC1-A8DB-8F43474763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1924044906972497"/>
                  <c:y val="-0.1952794392395627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314465331828634E-2"/>
                      <c:h val="8.285189199873414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3232343334697861E-3"/>
                  <c:y val="-8.345275181177926E-3"/>
                </c:manualLayout>
              </c:layout>
              <c:tx>
                <c:rich>
                  <a:bodyPr/>
                  <a:lstStyle/>
                  <a:p>
                    <a:fld id="{C325CDA3-9EE7-4850-893C-89083935C7DF}" type="VALUE">
                      <a:rPr lang="en-US">
                        <a:solidFill>
                          <a:schemeClr val="tx1"/>
                        </a:solidFill>
                      </a:rPr>
                      <a:pPr/>
                      <a:t>[ערך]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318283138726504E-2"/>
                      <c:h val="7.617567185379182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2775762400327678"/>
                  <c:y val="-0.1602292834786155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223339272442133E-2"/>
                      <c:h val="7.28375617813206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84040926702165"/>
                  <c:y val="-0.1602292834786155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46-4F5E-BEEF-FDBCDA16C8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3878812001638384E-3"/>
                  <c:y val="3.338110072471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803-4BC1-A8DB-8F4347476387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3"/>
                <c:pt idx="0">
                  <c:v>חילוני/ת</c:v>
                </c:pt>
                <c:pt idx="1">
                  <c:v>מסורתי/ת</c:v>
                </c:pt>
                <c:pt idx="2">
                  <c:v>דתי/ה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0.91</c:v>
                </c:pt>
                <c:pt idx="1">
                  <c:v>0.08</c:v>
                </c:pt>
                <c:pt idx="2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C46-4F5E-BEEF-FDBCDA16C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24839110712739787"/>
          <c:w val="0.23990551300973323"/>
          <c:h val="0.66060739105468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86356132619866"/>
          <c:y val="9.872724120477952E-2"/>
          <c:w val="0.55067604841069462"/>
          <c:h val="0.6587879100898775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 הסקר</c:v>
                </c:pt>
              </c:strCache>
            </c:strRef>
          </c:tx>
          <c:dPt>
            <c:idx val="0"/>
            <c:bubble3D val="0"/>
            <c:spPr>
              <a:solidFill>
                <a:srgbClr val="00A2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38-40F0-82D1-947B78EB2582}"/>
              </c:ext>
            </c:extLst>
          </c:dPt>
          <c:dPt>
            <c:idx val="1"/>
            <c:bubble3D val="0"/>
            <c:spPr>
              <a:solidFill>
                <a:srgbClr val="EC008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38-40F0-82D1-947B78EB2582}"/>
              </c:ext>
            </c:extLst>
          </c:dPt>
          <c:dPt>
            <c:idx val="2"/>
            <c:bubble3D val="0"/>
            <c:spPr>
              <a:solidFill>
                <a:srgbClr val="56AF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38-40F0-82D1-947B78EB2582}"/>
              </c:ext>
            </c:extLst>
          </c:dPt>
          <c:dLbls>
            <c:dLbl>
              <c:idx val="0"/>
              <c:layout>
                <c:manualLayout>
                  <c:x val="1.6651426272391859E-2"/>
                  <c:y val="-0.1551155115511551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F0D6487E-09A2-4F18-8C6F-45A4E062A1BB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[ערך]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כן</c:v>
                </c:pt>
                <c:pt idx="1">
                  <c:v>לא</c:v>
                </c:pt>
                <c:pt idx="2">
                  <c:v>אחד/ת מבני משפחתי מתמודדים עם מגבלה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0.02</c:v>
                </c:pt>
                <c:pt idx="1">
                  <c:v>0.95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38-40F0-82D1-947B78EB25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521136601481155E-2"/>
          <c:y val="0.72898284775054178"/>
          <c:w val="0.90596599455133209"/>
          <c:h val="0.27101715224945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spc="2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he-IL" b="1" baseline="0" dirty="0">
                <a:solidFill>
                  <a:schemeClr val="tx1"/>
                </a:solidFill>
              </a:rPr>
              <a:t>שכיחות </a:t>
            </a:r>
            <a:r>
              <a:rPr lang="he-IL" b="1" strike="noStrike" baseline="0" dirty="0">
                <a:solidFill>
                  <a:schemeClr val="tx1"/>
                </a:solidFill>
              </a:rPr>
              <a:t>המשיבים </a:t>
            </a:r>
            <a:r>
              <a:rPr lang="he-IL" b="1" strike="noStrike" dirty="0">
                <a:solidFill>
                  <a:schemeClr val="tx1"/>
                </a:solidFill>
              </a:rPr>
              <a:t>לפי כמות</a:t>
            </a:r>
            <a:r>
              <a:rPr lang="he-IL" b="1" strike="noStrike" baseline="0" dirty="0">
                <a:solidFill>
                  <a:schemeClr val="tx1"/>
                </a:solidFill>
              </a:rPr>
              <a:t> פעולות שעשו בשנה</a:t>
            </a:r>
            <a:endParaRPr lang="en-US" b="1" strike="sngStrike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377718478300332"/>
          <c:y val="3.5830786150018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spc="2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004011946048099E-2"/>
          <c:y val="0.23691835390070401"/>
          <c:w val="0.89212024872635209"/>
          <c:h val="0.68858532720843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56AF41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לא עושים כלל</c:v>
                </c:pt>
                <c:pt idx="1">
                  <c:v>מעט- בינוני</c:v>
                </c:pt>
                <c:pt idx="2">
                  <c:v>הרבה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5.0335570469798654E-2</c:v>
                </c:pt>
                <c:pt idx="1">
                  <c:v>0.66778523489932884</c:v>
                </c:pt>
                <c:pt idx="2">
                  <c:v>0.28187919463087246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14-4C60-8FD7-27DB69D7B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9"/>
        <c:axId val="445756232"/>
        <c:axId val="445756624"/>
      </c:barChart>
      <c:catAx>
        <c:axId val="44575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45756624"/>
        <c:crosses val="autoZero"/>
        <c:auto val="1"/>
        <c:lblAlgn val="ctr"/>
        <c:lblOffset val="100"/>
        <c:noMultiLvlLbl val="0"/>
      </c:catAx>
      <c:valAx>
        <c:axId val="445756624"/>
        <c:scaling>
          <c:orientation val="minMax"/>
          <c:max val="0.75000000000000011"/>
        </c:scaling>
        <c:delete val="1"/>
        <c:axPos val="l"/>
        <c:numFmt formatCode="0%" sourceLinked="0"/>
        <c:majorTickMark val="out"/>
        <c:minorTickMark val="none"/>
        <c:tickLblPos val="nextTo"/>
        <c:crossAx val="44575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spc="2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he-IL" b="1" baseline="0" dirty="0">
                <a:solidFill>
                  <a:schemeClr val="tx1"/>
                </a:solidFill>
              </a:rPr>
              <a:t>שכיחות </a:t>
            </a:r>
            <a:r>
              <a:rPr lang="he-IL" b="1" strike="noStrike" baseline="0" dirty="0">
                <a:solidFill>
                  <a:schemeClr val="tx1"/>
                </a:solidFill>
              </a:rPr>
              <a:t>המשיבים </a:t>
            </a:r>
            <a:r>
              <a:rPr lang="he-IL" b="1" strike="noStrike" dirty="0">
                <a:solidFill>
                  <a:schemeClr val="tx1"/>
                </a:solidFill>
              </a:rPr>
              <a:t>לפי </a:t>
            </a:r>
          </a:p>
          <a:p>
            <a:pPr>
              <a:defRPr b="1"/>
            </a:pPr>
            <a:r>
              <a:rPr lang="he-IL" b="1" strike="noStrike" dirty="0">
                <a:solidFill>
                  <a:schemeClr val="tx1"/>
                </a:solidFill>
              </a:rPr>
              <a:t>כמות</a:t>
            </a:r>
            <a:r>
              <a:rPr lang="he-IL" b="1" strike="noStrike" baseline="0" dirty="0">
                <a:solidFill>
                  <a:schemeClr val="tx1"/>
                </a:solidFill>
              </a:rPr>
              <a:t> השירותים שצרכו במקום המגורים</a:t>
            </a:r>
            <a:endParaRPr lang="en-US" b="1" strike="sngStrike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071617684918857"/>
          <c:y val="3.5830786150018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spc="2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004011946048099E-2"/>
          <c:y val="0.23691835390070401"/>
          <c:w val="0.89212024872635209"/>
          <c:h val="0.68858532720843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56AF41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לא צורכים כלל</c:v>
                </c:pt>
                <c:pt idx="1">
                  <c:v>מעט- בינוני</c:v>
                </c:pt>
                <c:pt idx="2">
                  <c:v>הרבה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3.4013605442176867E-2</c:v>
                </c:pt>
                <c:pt idx="1">
                  <c:v>0.75850340136054428</c:v>
                </c:pt>
                <c:pt idx="2">
                  <c:v>0.20748299319727892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14-4C60-8FD7-27DB69D7B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9"/>
        <c:axId val="445747608"/>
        <c:axId val="445767208"/>
      </c:barChart>
      <c:catAx>
        <c:axId val="445747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45767208"/>
        <c:crosses val="autoZero"/>
        <c:auto val="1"/>
        <c:lblAlgn val="ctr"/>
        <c:lblOffset val="100"/>
        <c:noMultiLvlLbl val="0"/>
      </c:catAx>
      <c:valAx>
        <c:axId val="445767208"/>
        <c:scaling>
          <c:orientation val="minMax"/>
          <c:max val="0.9"/>
        </c:scaling>
        <c:delete val="1"/>
        <c:axPos val="l"/>
        <c:numFmt formatCode="0%" sourceLinked="0"/>
        <c:majorTickMark val="out"/>
        <c:minorTickMark val="none"/>
        <c:tickLblPos val="nextTo"/>
        <c:crossAx val="445747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spc="2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he-IL" b="1" baseline="0" dirty="0">
                <a:solidFill>
                  <a:schemeClr val="tx1"/>
                </a:solidFill>
              </a:rPr>
              <a:t>שכיחות </a:t>
            </a:r>
            <a:r>
              <a:rPr lang="he-IL" b="1" strike="noStrike" baseline="0" dirty="0">
                <a:solidFill>
                  <a:schemeClr val="tx1"/>
                </a:solidFill>
              </a:rPr>
              <a:t>המשיבים </a:t>
            </a:r>
            <a:r>
              <a:rPr lang="he-IL" b="1" strike="noStrike" dirty="0">
                <a:solidFill>
                  <a:schemeClr val="tx1"/>
                </a:solidFill>
              </a:rPr>
              <a:t>לפי כמות</a:t>
            </a:r>
            <a:r>
              <a:rPr lang="he-IL" b="1" strike="noStrike" baseline="0" dirty="0">
                <a:solidFill>
                  <a:schemeClr val="tx1"/>
                </a:solidFill>
              </a:rPr>
              <a:t> פעולות שעשו בשנה</a:t>
            </a:r>
            <a:endParaRPr lang="en-US" b="1" strike="sngStrike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535582642784712"/>
          <c:y val="4.2996943380022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spc="2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004011946048099E-2"/>
          <c:y val="0.23691835390070401"/>
          <c:w val="0.89212024872635209"/>
          <c:h val="0.68858532720843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56AF41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לא עושים כלל</c:v>
                </c:pt>
                <c:pt idx="1">
                  <c:v>מעט- בינוני</c:v>
                </c:pt>
                <c:pt idx="2">
                  <c:v>הרבה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 formatCode="####%">
                  <c:v>3.3557046979865775E-3</c:v>
                </c:pt>
                <c:pt idx="1">
                  <c:v>0.5</c:v>
                </c:pt>
                <c:pt idx="2">
                  <c:v>0.49664429530201337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14-4C60-8FD7-27DB69D7B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9"/>
        <c:axId val="445787984"/>
        <c:axId val="445796608"/>
      </c:barChart>
      <c:catAx>
        <c:axId val="44578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45796608"/>
        <c:crosses val="autoZero"/>
        <c:auto val="1"/>
        <c:lblAlgn val="ctr"/>
        <c:lblOffset val="100"/>
        <c:noMultiLvlLbl val="0"/>
      </c:catAx>
      <c:valAx>
        <c:axId val="445796608"/>
        <c:scaling>
          <c:orientation val="minMax"/>
          <c:max val="0.9"/>
        </c:scaling>
        <c:delete val="1"/>
        <c:axPos val="l"/>
        <c:numFmt formatCode="0%" sourceLinked="0"/>
        <c:majorTickMark val="out"/>
        <c:minorTickMark val="none"/>
        <c:tickLblPos val="nextTo"/>
        <c:crossAx val="44578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spc="2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he-IL" b="1" baseline="0" dirty="0">
                <a:solidFill>
                  <a:schemeClr val="tx1"/>
                </a:solidFill>
              </a:rPr>
              <a:t>שכיחות </a:t>
            </a:r>
            <a:r>
              <a:rPr lang="he-IL" b="1" strike="noStrike" baseline="0" dirty="0">
                <a:solidFill>
                  <a:schemeClr val="tx1"/>
                </a:solidFill>
              </a:rPr>
              <a:t>המשיבים </a:t>
            </a:r>
            <a:r>
              <a:rPr lang="he-IL" b="1" strike="noStrike" dirty="0">
                <a:solidFill>
                  <a:schemeClr val="tx1"/>
                </a:solidFill>
              </a:rPr>
              <a:t>לפי כמות</a:t>
            </a:r>
            <a:r>
              <a:rPr lang="he-IL" b="1" strike="noStrike" baseline="0" dirty="0">
                <a:solidFill>
                  <a:schemeClr val="tx1"/>
                </a:solidFill>
              </a:rPr>
              <a:t> פעולות שעשו בשנה</a:t>
            </a:r>
            <a:endParaRPr lang="en-US" b="1" strike="sngStrike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482912848390186"/>
          <c:y val="4.0608224303354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spc="2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004011946048099E-2"/>
          <c:y val="0.23691835390070401"/>
          <c:w val="0.89212024872635209"/>
          <c:h val="0.68858532720843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56AF41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לא עושים כלל</c:v>
                </c:pt>
                <c:pt idx="1">
                  <c:v>מעט- בינוני</c:v>
                </c:pt>
                <c:pt idx="2">
                  <c:v>הרבה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0.32550335570469796</c:v>
                </c:pt>
                <c:pt idx="1">
                  <c:v>0.42281879194630873</c:v>
                </c:pt>
                <c:pt idx="2">
                  <c:v>0.25167785234899331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14-4C60-8FD7-27DB69D7B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9"/>
        <c:axId val="445788376"/>
        <c:axId val="445785632"/>
      </c:barChart>
      <c:catAx>
        <c:axId val="44578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45785632"/>
        <c:crosses val="autoZero"/>
        <c:auto val="1"/>
        <c:lblAlgn val="ctr"/>
        <c:lblOffset val="100"/>
        <c:noMultiLvlLbl val="0"/>
      </c:catAx>
      <c:valAx>
        <c:axId val="445785632"/>
        <c:scaling>
          <c:orientation val="minMax"/>
          <c:max val="0.75000000000000011"/>
        </c:scaling>
        <c:delete val="1"/>
        <c:axPos val="l"/>
        <c:numFmt formatCode="0%" sourceLinked="0"/>
        <c:majorTickMark val="out"/>
        <c:minorTickMark val="none"/>
        <c:tickLblPos val="nextTo"/>
        <c:crossAx val="44578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he-IL" b="1" dirty="0">
                <a:solidFill>
                  <a:schemeClr val="tx1"/>
                </a:solidFill>
              </a:rPr>
              <a:t>עם איזו מסגרת גיאוגרפית אתה הכי מזדהה?</a:t>
            </a:r>
          </a:p>
        </c:rich>
      </c:tx>
      <c:layout>
        <c:manualLayout>
          <c:xMode val="edge"/>
          <c:yMode val="edge"/>
          <c:x val="0.17203563033965363"/>
          <c:y val="2.463053231816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9785181088049"/>
          <c:y val="0.2357291851752166"/>
          <c:w val="0.56842166856486775"/>
          <c:h val="0.764270814824783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 הסקר</c:v>
                </c:pt>
              </c:strCache>
            </c:strRef>
          </c:tx>
          <c:dPt>
            <c:idx val="0"/>
            <c:bubble3D val="0"/>
            <c:spPr>
              <a:solidFill>
                <a:srgbClr val="00A2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46-4F5E-BEEF-FDBCDA16C8A4}"/>
              </c:ext>
            </c:extLst>
          </c:dPt>
          <c:dPt>
            <c:idx val="1"/>
            <c:bubble3D val="0"/>
            <c:spPr>
              <a:solidFill>
                <a:srgbClr val="EC008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46-4F5E-BEEF-FDBCDA16C8A4}"/>
              </c:ext>
            </c:extLst>
          </c:dPt>
          <c:dPt>
            <c:idx val="2"/>
            <c:bubble3D val="0"/>
            <c:spPr>
              <a:solidFill>
                <a:srgbClr val="56AF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46-4F5E-BEEF-FDBCDA16C8A4}"/>
              </c:ext>
            </c:extLst>
          </c:dPt>
          <c:dPt>
            <c:idx val="3"/>
            <c:bubble3D val="0"/>
            <c:spPr>
              <a:solidFill>
                <a:srgbClr val="F68B1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46-4F5E-BEEF-FDBCDA16C8A4}"/>
              </c:ext>
            </c:extLst>
          </c:dPt>
          <c:dPt>
            <c:idx val="4"/>
            <c:bubble3D val="0"/>
            <c:spPr>
              <a:solidFill>
                <a:srgbClr val="EDE5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03-4BC1-A8DB-8F4347476387}"/>
              </c:ext>
            </c:extLst>
          </c:dPt>
          <c:dLbls>
            <c:dLbl>
              <c:idx val="3"/>
              <c:layout>
                <c:manualLayout>
                  <c:x val="-7.8783868135353999E-2"/>
                  <c:y val="-0.136862512971317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46-4F5E-BEEF-FDBCDA16C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775762400327755E-2"/>
                  <c:y val="-0.13018629282637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803-4BC1-A8DB-8F43474763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השכונה שלי</c:v>
                </c:pt>
                <c:pt idx="1">
                  <c:v>הרחוב שלי</c:v>
                </c:pt>
                <c:pt idx="2">
                  <c:v>הישוב שלי</c:v>
                </c:pt>
                <c:pt idx="3">
                  <c:v>המועצה האזורית</c:v>
                </c:pt>
                <c:pt idx="4">
                  <c:v>אף אחת מהמסגרות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4.0268456375838931E-2</c:v>
                </c:pt>
                <c:pt idx="1">
                  <c:v>2.684563758389262E-2</c:v>
                </c:pt>
                <c:pt idx="2">
                  <c:v>0.86912751677852351</c:v>
                </c:pt>
                <c:pt idx="3" formatCode="####%">
                  <c:v>6.7114093959731551E-3</c:v>
                </c:pt>
                <c:pt idx="4">
                  <c:v>5.7046979865771813E-2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C46-4F5E-BEEF-FDBCDA16C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24839110712739787"/>
          <c:w val="0.4634813187213116"/>
          <c:h val="0.66060739105468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he-IL" sz="1800" b="1" i="0" u="none" strike="noStrike" cap="none" baseline="0" dirty="0">
                <a:effectLst/>
              </a:rPr>
              <a:t>רצון בקהילתיות</a:t>
            </a:r>
            <a:endParaRPr lang="en-US" sz="1800" b="1" i="0" u="none" strike="noStrike" cap="none" baseline="0" dirty="0">
              <a:effectLst/>
            </a:endParaRPr>
          </a:p>
          <a:p>
            <a:pPr>
              <a:defRPr sz="2400"/>
            </a:pPr>
            <a:r>
              <a:rPr lang="he-IL" sz="1400" dirty="0"/>
              <a:t>(במידה</a:t>
            </a:r>
            <a:r>
              <a:rPr lang="he-IL" sz="1400" baseline="0" dirty="0"/>
              <a:t> רבה- רבה מאוד)</a:t>
            </a:r>
            <a:endParaRPr lang="en-US" sz="2400" dirty="0"/>
          </a:p>
        </c:rich>
      </c:tx>
      <c:layout>
        <c:manualLayout>
          <c:xMode val="edge"/>
          <c:yMode val="edge"/>
          <c:x val="0.41556823666375964"/>
          <c:y val="9.4352323935609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44376270804534"/>
          <c:y val="0.17366136847653887"/>
          <c:w val="0.7855469846725549"/>
          <c:h val="0.56053742590841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מסורתי/ת</c:v>
                </c:pt>
              </c:strCache>
            </c:strRef>
          </c:tx>
          <c:spPr>
            <a:solidFill>
              <a:srgbClr val="F68B1F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אמונה בחשיבות הקהילתיות במקום המגורים</c:v>
                </c:pt>
                <c:pt idx="1">
                  <c:v>צורך בקהילתיות</c:v>
                </c:pt>
                <c:pt idx="2">
                  <c:v>רצון להשתתף באירועים במקום המגורים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0.88552188552188549</c:v>
                </c:pt>
                <c:pt idx="1">
                  <c:v>0.70370370370370372</c:v>
                </c:pt>
                <c:pt idx="2">
                  <c:v>0.65656565656565657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17-4C83-866C-7895B5765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445751920"/>
        <c:axId val="445786808"/>
      </c:barChart>
      <c:catAx>
        <c:axId val="44575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45786808"/>
        <c:crosses val="autoZero"/>
        <c:auto val="1"/>
        <c:lblAlgn val="ctr"/>
        <c:lblOffset val="100"/>
        <c:noMultiLvlLbl val="0"/>
      </c:catAx>
      <c:valAx>
        <c:axId val="445786808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44575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83531928435295"/>
          <c:y val="0.16608975377470395"/>
          <c:w val="0.48508502698441697"/>
          <c:h val="0.73309800619161147"/>
        </c:manualLayout>
      </c:layout>
      <c:radarChart>
        <c:radarStyle val="marker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18-34 N=124</c:v>
                </c:pt>
              </c:strCache>
            </c:strRef>
          </c:tx>
          <c:spPr>
            <a:ln w="28575" cap="rnd">
              <a:solidFill>
                <a:srgbClr val="F68B1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0768433138135486E-3"/>
                  <c:y val="1.9105813540154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D5-4A38-952D-610A1495F00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1531681674151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D5-4A38-952D-610A1495F00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C90-415C-B7EF-EFA1B159A04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D5-4A38-952D-610A1495F00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153168167415163E-2"/>
                  <c:y val="-2.7294019343078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7D5-4A38-952D-610A1495F00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82-4F6D-BE05-0A85855EE88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חיבוריות</c:v>
                </c:pt>
                <c:pt idx="1">
                  <c:v>אמון והדדיות</c:v>
                </c:pt>
                <c:pt idx="2">
                  <c:v>משמעותיות</c:v>
                </c:pt>
                <c:pt idx="3">
                  <c:v>פעולה קולקטיבית</c:v>
                </c:pt>
                <c:pt idx="4">
                  <c:v>מחויבות</c:v>
                </c:pt>
                <c:pt idx="5">
                  <c:v>שייכות</c:v>
                </c:pt>
              </c:strCache>
            </c:strRef>
          </c:cat>
          <c:val>
            <c:numRef>
              <c:f>גיליון1!$B$2:$B$7</c:f>
              <c:numCache>
                <c:formatCode>###0.0</c:formatCode>
                <c:ptCount val="6"/>
                <c:pt idx="0">
                  <c:v>7.0510752688172023</c:v>
                </c:pt>
                <c:pt idx="1">
                  <c:v>8.1733870967741957</c:v>
                </c:pt>
                <c:pt idx="2">
                  <c:v>4.5567876344086038</c:v>
                </c:pt>
                <c:pt idx="3">
                  <c:v>8.119959677419347</c:v>
                </c:pt>
                <c:pt idx="4">
                  <c:v>7.6932123655913989</c:v>
                </c:pt>
                <c:pt idx="5">
                  <c:v>8.051075268817204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AA2-4FA1-91BB-972504FF4378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44-54 N=78</c:v>
                </c:pt>
              </c:strCache>
            </c:strRef>
          </c:tx>
          <c:spPr>
            <a:ln w="28575" cap="rnd">
              <a:solidFill>
                <a:srgbClr val="00A2D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D5-4A38-952D-610A1495F00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D5-4A38-952D-610A1495F00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384216569067179E-3"/>
                  <c:y val="-0.128281890912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D5-4A38-952D-610A1495F00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7D5-4A38-952D-610A1495F00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1536866276270974E-2"/>
                  <c:y val="4.9129234817540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D5-4A38-952D-610A1495F00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חיבוריות</c:v>
                </c:pt>
                <c:pt idx="1">
                  <c:v>אמון והדדיות</c:v>
                </c:pt>
                <c:pt idx="2">
                  <c:v>משמעותיות</c:v>
                </c:pt>
                <c:pt idx="3">
                  <c:v>פעולה קולקטיבית</c:v>
                </c:pt>
                <c:pt idx="4">
                  <c:v>מחויבות</c:v>
                </c:pt>
                <c:pt idx="5">
                  <c:v>שייכות</c:v>
                </c:pt>
              </c:strCache>
            </c:strRef>
          </c:cat>
          <c:val>
            <c:numRef>
              <c:f>גיליון1!$C$2:$C$7</c:f>
              <c:numCache>
                <c:formatCode>###0.0</c:formatCode>
                <c:ptCount val="6"/>
                <c:pt idx="0">
                  <c:v>6.8952991452991457</c:v>
                </c:pt>
                <c:pt idx="1">
                  <c:v>7.7008547008546993</c:v>
                </c:pt>
                <c:pt idx="2">
                  <c:v>4.9294871794871815</c:v>
                </c:pt>
                <c:pt idx="3">
                  <c:v>7.5641025641025639</c:v>
                </c:pt>
                <c:pt idx="4">
                  <c:v>7.2996794871794863</c:v>
                </c:pt>
                <c:pt idx="5">
                  <c:v>7.8766025641025621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AA2-4FA1-91BB-972504FF4378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55-64 N=55</c:v>
                </c:pt>
              </c:strCache>
            </c:strRef>
          </c:tx>
          <c:spPr>
            <a:ln w="28575" cap="rnd">
              <a:solidFill>
                <a:srgbClr val="EC008C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5.692160130555065E-2"/>
                  <c:y val="-6.5505646423387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C90-415C-B7EF-EFA1B159A0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חיבוריות</c:v>
                </c:pt>
                <c:pt idx="1">
                  <c:v>אמון והדדיות</c:v>
                </c:pt>
                <c:pt idx="2">
                  <c:v>משמעותיות</c:v>
                </c:pt>
                <c:pt idx="3">
                  <c:v>פעולה קולקטיבית</c:v>
                </c:pt>
                <c:pt idx="4">
                  <c:v>מחויבות</c:v>
                </c:pt>
                <c:pt idx="5">
                  <c:v>שייכות</c:v>
                </c:pt>
              </c:strCache>
            </c:strRef>
          </c:cat>
          <c:val>
            <c:numRef>
              <c:f>גיליון1!$D$2:$D$7</c:f>
              <c:numCache>
                <c:formatCode>###0.0</c:formatCode>
                <c:ptCount val="6"/>
                <c:pt idx="0">
                  <c:v>6.7424242424242431</c:v>
                </c:pt>
                <c:pt idx="1">
                  <c:v>7.5909090909090908</c:v>
                </c:pt>
                <c:pt idx="2">
                  <c:v>4.7272727272727275</c:v>
                </c:pt>
                <c:pt idx="3">
                  <c:v>7.8295454545454541</c:v>
                </c:pt>
                <c:pt idx="4">
                  <c:v>7.1363636363636358</c:v>
                </c:pt>
                <c:pt idx="5">
                  <c:v>8.0909090909090899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A2-4FA1-91BB-972504FF4378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65-74 N=11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5384216569068307E-3"/>
                  <c:y val="0.10371727350369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C90-415C-B7EF-EFA1B159A0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768951598347421E-2"/>
                  <c:y val="-4.367043094892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C90-415C-B7EF-EFA1B159A0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חיבוריות</c:v>
                </c:pt>
                <c:pt idx="1">
                  <c:v>אמון והדדיות</c:v>
                </c:pt>
                <c:pt idx="2">
                  <c:v>משמעותיות</c:v>
                </c:pt>
                <c:pt idx="3">
                  <c:v>פעולה קולקטיבית</c:v>
                </c:pt>
                <c:pt idx="4">
                  <c:v>מחויבות</c:v>
                </c:pt>
                <c:pt idx="5">
                  <c:v>שייכות</c:v>
                </c:pt>
              </c:strCache>
            </c:strRef>
          </c:cat>
          <c:val>
            <c:numRef>
              <c:f>גיליון1!$E$2:$E$7</c:f>
              <c:numCache>
                <c:formatCode>###0.0</c:formatCode>
                <c:ptCount val="6"/>
                <c:pt idx="0">
                  <c:v>6.742424242424244</c:v>
                </c:pt>
                <c:pt idx="1">
                  <c:v>7.4999999999999991</c:v>
                </c:pt>
                <c:pt idx="2">
                  <c:v>4.5000000000000009</c:v>
                </c:pt>
                <c:pt idx="3">
                  <c:v>8.1818181818181817</c:v>
                </c:pt>
                <c:pt idx="4">
                  <c:v>7.1780303030303028</c:v>
                </c:pt>
                <c:pt idx="5">
                  <c:v>8.4090909090909083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90-415C-B7EF-EFA1B159A04C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75 ומעלה N=30</c:v>
                </c:pt>
              </c:strCache>
            </c:strRef>
          </c:tx>
          <c:spPr>
            <a:ln w="28575" cap="rnd">
              <a:solidFill>
                <a:srgbClr val="56AF4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C90-415C-B7EF-EFA1B159A04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998444619364197E-2"/>
                  <c:y val="4.9129234817540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90-415C-B7EF-EFA1B159A0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691071364110001E-2"/>
                  <c:y val="-7.6423254160618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C90-415C-B7EF-EFA1B159A0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C90-415C-B7EF-EFA1B159A04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C90-415C-B7EF-EFA1B159A04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6922119765762526E-2"/>
                  <c:y val="2.7294019343078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90-415C-B7EF-EFA1B159A0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חיבוריות</c:v>
                </c:pt>
                <c:pt idx="1">
                  <c:v>אמון והדדיות</c:v>
                </c:pt>
                <c:pt idx="2">
                  <c:v>משמעותיות</c:v>
                </c:pt>
                <c:pt idx="3">
                  <c:v>פעולה קולקטיבית</c:v>
                </c:pt>
                <c:pt idx="4">
                  <c:v>מחויבות</c:v>
                </c:pt>
                <c:pt idx="5">
                  <c:v>שייכות</c:v>
                </c:pt>
              </c:strCache>
            </c:strRef>
          </c:cat>
          <c:val>
            <c:numRef>
              <c:f>גיליון1!$F$2:$F$7</c:f>
              <c:numCache>
                <c:formatCode>###0.0</c:formatCode>
                <c:ptCount val="6"/>
                <c:pt idx="0">
                  <c:v>6.9083333333333332</c:v>
                </c:pt>
                <c:pt idx="1">
                  <c:v>7.291666666666667</c:v>
                </c:pt>
                <c:pt idx="2">
                  <c:v>4.291666666666667</c:v>
                </c:pt>
                <c:pt idx="3">
                  <c:v>7.7083333333333339</c:v>
                </c:pt>
                <c:pt idx="4">
                  <c:v>7.5000000000000009</c:v>
                </c:pt>
                <c:pt idx="5">
                  <c:v>8.9236111111111089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90-415C-B7EF-EFA1B159A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829600"/>
        <c:axId val="445836264"/>
      </c:radarChart>
      <c:catAx>
        <c:axId val="44582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45836264"/>
        <c:crosses val="autoZero"/>
        <c:auto val="1"/>
        <c:lblAlgn val="ctr"/>
        <c:lblOffset val="100"/>
        <c:noMultiLvlLbl val="0"/>
      </c:catAx>
      <c:valAx>
        <c:axId val="445836264"/>
        <c:scaling>
          <c:orientation val="minMax"/>
          <c:max val="9"/>
          <c:min val="0"/>
        </c:scaling>
        <c:delete val="1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445829600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4716040068737166"/>
          <c:y val="0.40445159008079462"/>
          <c:w val="0.16791872385137441"/>
          <c:h val="0.29347840570260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83531928435295"/>
          <c:y val="0.16608975377470395"/>
          <c:w val="0.48508502698441697"/>
          <c:h val="0.73309800619161147"/>
        </c:manualLayout>
      </c:layout>
      <c:radarChart>
        <c:radarStyle val="marker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18-34, N=72</c:v>
                </c:pt>
              </c:strCache>
            </c:strRef>
          </c:tx>
          <c:spPr>
            <a:ln w="28575" cap="rnd">
              <a:solidFill>
                <a:srgbClr val="EC008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384216569067179E-3"/>
                  <c:y val="1.9105813540154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AB5-43B4-83DB-00997331A86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921082845338717E-3"/>
                  <c:y val="5.7317440620463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B5-43B4-83DB-00997331A86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383179648643872E-2"/>
                  <c:y val="-6.27762444890796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AB5-43B4-83DB-00997331A86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768433138135486E-3"/>
                  <c:y val="-3.27526082981556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AB5-43B4-83DB-00997331A860}"/>
                </c:ext>
                <c:ext xmlns:c15="http://schemas.microsoft.com/office/drawing/2012/chart" uri="{CE6537A1-D6FC-4f65-9D91-7224C49458BB}">
                  <c15:layout>
                    <c:manualLayout>
                      <c:w val="3.2452944284666635E-2"/>
                      <c:h val="4.817394414053282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0768433138135486E-3"/>
                  <c:y val="-4.9129234817540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AB5-43B4-83DB-00997331A86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998444619364197E-2"/>
                  <c:y val="5.73174406204639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defRPr>
                    </a:pPr>
                    <a:r>
                      <a:rPr lang="en-US" dirty="0"/>
                      <a:t>7.9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AB5-43B4-83DB-00997331A86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חיבוריות</c:v>
                </c:pt>
                <c:pt idx="1">
                  <c:v>אמון והדדיות</c:v>
                </c:pt>
                <c:pt idx="2">
                  <c:v>משמעותיות</c:v>
                </c:pt>
                <c:pt idx="3">
                  <c:v>פעולה קולקטיבית</c:v>
                </c:pt>
                <c:pt idx="4">
                  <c:v>מחויבות</c:v>
                </c:pt>
                <c:pt idx="5">
                  <c:v>שייכות</c:v>
                </c:pt>
              </c:strCache>
            </c:strRef>
          </c:cat>
          <c:val>
            <c:numRef>
              <c:f>גיליון1!$B$2:$B$7</c:f>
              <c:numCache>
                <c:formatCode>###0.0</c:formatCode>
                <c:ptCount val="6"/>
                <c:pt idx="0">
                  <c:v>7.2361111111111107</c:v>
                </c:pt>
                <c:pt idx="1">
                  <c:v>8.1076388888888911</c:v>
                </c:pt>
                <c:pt idx="2">
                  <c:v>4.4328703703703702</c:v>
                </c:pt>
                <c:pt idx="3">
                  <c:v>8.2986111111111143</c:v>
                </c:pt>
                <c:pt idx="4">
                  <c:v>7.7199074074074074</c:v>
                </c:pt>
                <c:pt idx="5">
                  <c:v>8.2060185185185208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B5-43B4-83DB-00997331A860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35-54, N=130</c:v>
                </c:pt>
              </c:strCache>
            </c:strRef>
          </c:tx>
          <c:spPr>
            <a:ln w="28575" cap="rnd">
              <a:solidFill>
                <a:srgbClr val="00A2D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AB5-43B4-83DB-00997331A86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AB5-43B4-83DB-00997331A86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307373255254194E-2"/>
                  <c:y val="-1.36470096715390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AB5-43B4-83DB-00997331A86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AB5-43B4-83DB-00997331A86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AB5-43B4-83DB-00997331A86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AB5-43B4-83DB-00997331A86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חיבוריות</c:v>
                </c:pt>
                <c:pt idx="1">
                  <c:v>אמון והדדיות</c:v>
                </c:pt>
                <c:pt idx="2">
                  <c:v>משמעותיות</c:v>
                </c:pt>
                <c:pt idx="3">
                  <c:v>פעולה קולקטיבית</c:v>
                </c:pt>
                <c:pt idx="4">
                  <c:v>מחויבות</c:v>
                </c:pt>
                <c:pt idx="5">
                  <c:v>שייכות</c:v>
                </c:pt>
              </c:strCache>
            </c:strRef>
          </c:cat>
          <c:val>
            <c:numRef>
              <c:f>גיליון1!$C$2:$C$7</c:f>
              <c:numCache>
                <c:formatCode>###0.0</c:formatCode>
                <c:ptCount val="6"/>
                <c:pt idx="0">
                  <c:v>6.8551282051282056</c:v>
                </c:pt>
                <c:pt idx="1">
                  <c:v>7.9262820512820529</c:v>
                </c:pt>
                <c:pt idx="2">
                  <c:v>4.8490384615384574</c:v>
                </c:pt>
                <c:pt idx="3">
                  <c:v>7.6875</c:v>
                </c:pt>
                <c:pt idx="4">
                  <c:v>7.4423076923076916</c:v>
                </c:pt>
                <c:pt idx="5">
                  <c:v>7.8605769230769225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AB5-43B4-83DB-00997331A860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55+, N=96</c:v>
                </c:pt>
              </c:strCache>
            </c:strRef>
          </c:tx>
          <c:spPr>
            <a:ln w="28575" cap="rnd">
              <a:solidFill>
                <a:srgbClr val="F68B1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384216569067179E-3"/>
                  <c:y val="0.12282308704385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AB5-43B4-83DB-00997331A86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152131246991291E-2"/>
                  <c:y val="5.4588038686156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34-408A-8BBA-628D5A1E6AC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384216569067179E-3"/>
                  <c:y val="-0.1364700967153904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AB5-43B4-83DB-00997331A86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9998444619364197E-2"/>
                  <c:y val="-6.0046842554771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AB5-43B4-83DB-00997331A86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0768433138135487E-2"/>
                  <c:y val="-1.364700967153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AB5-43B4-83DB-00997331A86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חיבוריות</c:v>
                </c:pt>
                <c:pt idx="1">
                  <c:v>אמון והדדיות</c:v>
                </c:pt>
                <c:pt idx="2">
                  <c:v>משמעותיות</c:v>
                </c:pt>
                <c:pt idx="3">
                  <c:v>פעולה קולקטיבית</c:v>
                </c:pt>
                <c:pt idx="4">
                  <c:v>מחויבות</c:v>
                </c:pt>
                <c:pt idx="5">
                  <c:v>שייכות</c:v>
                </c:pt>
              </c:strCache>
            </c:strRef>
          </c:cat>
          <c:val>
            <c:numRef>
              <c:f>גיליון1!$D$2:$D$7</c:f>
              <c:numCache>
                <c:formatCode>###0.0</c:formatCode>
                <c:ptCount val="6"/>
                <c:pt idx="0">
                  <c:v>6.7942708333333339</c:v>
                </c:pt>
                <c:pt idx="1">
                  <c:v>7.4869791666666643</c:v>
                </c:pt>
                <c:pt idx="2">
                  <c:v>4.5651041666666661</c:v>
                </c:pt>
                <c:pt idx="3">
                  <c:v>7.8320312499999991</c:v>
                </c:pt>
                <c:pt idx="4">
                  <c:v>7.2547743055555545</c:v>
                </c:pt>
                <c:pt idx="5">
                  <c:v>8.3875868055555589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AB5-43B4-83DB-00997331A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748392"/>
        <c:axId val="445749176"/>
      </c:radarChart>
      <c:catAx>
        <c:axId val="44574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45749176"/>
        <c:crosses val="autoZero"/>
        <c:auto val="1"/>
        <c:lblAlgn val="ctr"/>
        <c:lblOffset val="100"/>
        <c:noMultiLvlLbl val="0"/>
      </c:catAx>
      <c:valAx>
        <c:axId val="445749176"/>
        <c:scaling>
          <c:orientation val="minMax"/>
          <c:max val="9"/>
          <c:min val="0"/>
        </c:scaling>
        <c:delete val="1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45748392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1485354589232941"/>
          <c:y val="0.44539261909541178"/>
          <c:w val="0.18668746806563707"/>
          <c:h val="0.18563801596979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34620664516565E-2"/>
          <c:y val="4.2846753089103386E-2"/>
          <c:w val="0.68543734151302094"/>
          <c:h val="0.75785861688342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18-34 N=124</c:v>
                </c:pt>
              </c:strCache>
            </c:strRef>
          </c:tx>
          <c:spPr>
            <a:solidFill>
              <a:srgbClr val="F68B1F"/>
            </a:solidFill>
            <a:ln w="28575" cap="rnd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אני מרגיש/ה שלאנשים במקום בו אני גר/ה אכפת ממני</c:v>
                </c:pt>
                <c:pt idx="1">
                  <c:v>אם תהיה לי בעיה, אנשים במקום בו אני גר/ה יתגייסו לעזור לי</c:v>
                </c:pt>
                <c:pt idx="2">
                  <c:v>אני עוזר/ת גם לאנשים שאני לא מכיר במקום בו אני גר/ה</c:v>
                </c:pt>
                <c:pt idx="3">
                  <c:v>אם משהו יקרה לי במקום בו אני גר/ה (נפילה, לדוגמא), אני יודע/ת שיהיה מישהו שיעזור לי</c:v>
                </c:pt>
                <c:pt idx="4">
                  <c:v>בזמני משבר, תושבי המקום יתגייסו למען התושבים הזקוקים לעזרה</c:v>
                </c:pt>
                <c:pt idx="5">
                  <c:v>אנשים במקום בו אני גר/ה יעזרו אחד לשני בעת הצורך ללא קשר למאפיינים שלהם (דת, מוצא, וותק וכד') או לקבוצות אליהם הם משתייכים</c:v>
                </c:pt>
              </c:strCache>
            </c:strRef>
          </c:cat>
          <c:val>
            <c:numRef>
              <c:f>גיליון1!$B$2:$B$7</c:f>
              <c:numCache>
                <c:formatCode>###0.0</c:formatCode>
                <c:ptCount val="6"/>
                <c:pt idx="0">
                  <c:v>3.9919354838709689</c:v>
                </c:pt>
                <c:pt idx="1">
                  <c:v>4.3333333333333304</c:v>
                </c:pt>
                <c:pt idx="2">
                  <c:v>3.8387096774193545</c:v>
                </c:pt>
                <c:pt idx="3">
                  <c:v>4.5161290322580658</c:v>
                </c:pt>
                <c:pt idx="4">
                  <c:v>4.5161290322580649</c:v>
                </c:pt>
                <c:pt idx="5">
                  <c:v>4.4193548387096753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AA2-4FA1-91BB-972504FF4378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44-54 N=78</c:v>
                </c:pt>
              </c:strCache>
            </c:strRef>
          </c:tx>
          <c:spPr>
            <a:solidFill>
              <a:srgbClr val="00A2DC"/>
            </a:solidFill>
            <a:ln w="28575" cap="rnd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אני מרגיש/ה שלאנשים במקום בו אני גר/ה אכפת ממני</c:v>
                </c:pt>
                <c:pt idx="1">
                  <c:v>אם תהיה לי בעיה, אנשים במקום בו אני גר/ה יתגייסו לעזור לי</c:v>
                </c:pt>
                <c:pt idx="2">
                  <c:v>אני עוזר/ת גם לאנשים שאני לא מכיר במקום בו אני גר/ה</c:v>
                </c:pt>
                <c:pt idx="3">
                  <c:v>אם משהו יקרה לי במקום בו אני גר/ה (נפילה, לדוגמא), אני יודע/ת שיהיה מישהו שיעזור לי</c:v>
                </c:pt>
                <c:pt idx="4">
                  <c:v>בזמני משבר, תושבי המקום יתגייסו למען התושבים הזקוקים לעזרה</c:v>
                </c:pt>
                <c:pt idx="5">
                  <c:v>אנשים במקום בו אני גר/ה יעזרו אחד לשני בעת הצורך ללא קשר למאפיינים שלהם (דת, מוצא, וותק וכד') או לקבוצות אליהם הם משתייכים</c:v>
                </c:pt>
              </c:strCache>
            </c:strRef>
          </c:cat>
          <c:val>
            <c:numRef>
              <c:f>גיליון1!$C$2:$C$7</c:f>
              <c:numCache>
                <c:formatCode>###0.0</c:formatCode>
                <c:ptCount val="6"/>
                <c:pt idx="0">
                  <c:v>3.7820512820512824</c:v>
                </c:pt>
                <c:pt idx="1">
                  <c:v>4.1818181818181825</c:v>
                </c:pt>
                <c:pt idx="2">
                  <c:v>3.5000000000000009</c:v>
                </c:pt>
                <c:pt idx="3">
                  <c:v>4.3461538461538476</c:v>
                </c:pt>
                <c:pt idx="4">
                  <c:v>4.3717948717948723</c:v>
                </c:pt>
                <c:pt idx="5">
                  <c:v>4.3333333333333321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AA2-4FA1-91BB-972504FF4378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55-64 N=55</c:v>
                </c:pt>
              </c:strCache>
            </c:strRef>
          </c:tx>
          <c:spPr>
            <a:solidFill>
              <a:srgbClr val="EC008C"/>
            </a:solidFill>
            <a:ln w="28575" cap="rnd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אני מרגיש/ה שלאנשים במקום בו אני גר/ה אכפת ממני</c:v>
                </c:pt>
                <c:pt idx="1">
                  <c:v>אם תהיה לי בעיה, אנשים במקום בו אני גר/ה יתגייסו לעזור לי</c:v>
                </c:pt>
                <c:pt idx="2">
                  <c:v>אני עוזר/ת גם לאנשים שאני לא מכיר במקום בו אני גר/ה</c:v>
                </c:pt>
                <c:pt idx="3">
                  <c:v>אם משהו יקרה לי במקום בו אני גר/ה (נפילה, לדוגמא), אני יודע/ת שיהיה מישהו שיעזור לי</c:v>
                </c:pt>
                <c:pt idx="4">
                  <c:v>בזמני משבר, תושבי המקום יתגייסו למען התושבים הזקוקים לעזרה</c:v>
                </c:pt>
                <c:pt idx="5">
                  <c:v>אנשים במקום בו אני גר/ה יעזרו אחד לשני בעת הצורך ללא קשר למאפיינים שלהם (דת, מוצא, וותק וכד') או לקבוצות אליהם הם משתייכים</c:v>
                </c:pt>
              </c:strCache>
            </c:strRef>
          </c:cat>
          <c:val>
            <c:numRef>
              <c:f>גיליון1!$D$2:$D$7</c:f>
              <c:numCache>
                <c:formatCode>###0.0</c:formatCode>
                <c:ptCount val="6"/>
                <c:pt idx="0">
                  <c:v>3.6545454545454548</c:v>
                </c:pt>
                <c:pt idx="1">
                  <c:v>4.2181818181818169</c:v>
                </c:pt>
                <c:pt idx="2">
                  <c:v>3.3454545454545452</c:v>
                </c:pt>
                <c:pt idx="3">
                  <c:v>4.2909090909090919</c:v>
                </c:pt>
                <c:pt idx="4">
                  <c:v>4.454545454545455</c:v>
                </c:pt>
                <c:pt idx="5">
                  <c:v>4.2545454545454557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A2-4FA1-91BB-972504FF4378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65-74 N=11</c:v>
                </c:pt>
              </c:strCache>
            </c:strRef>
          </c:tx>
          <c:spPr>
            <a:solidFill>
              <a:srgbClr val="F0EA00"/>
            </a:solidFill>
            <a:ln w="28575" cap="rnd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אני מרגיש/ה שלאנשים במקום בו אני גר/ה אכפת ממני</c:v>
                </c:pt>
                <c:pt idx="1">
                  <c:v>אם תהיה לי בעיה, אנשים במקום בו אני גר/ה יתגייסו לעזור לי</c:v>
                </c:pt>
                <c:pt idx="2">
                  <c:v>אני עוזר/ת גם לאנשים שאני לא מכיר במקום בו אני גר/ה</c:v>
                </c:pt>
                <c:pt idx="3">
                  <c:v>אם משהו יקרה לי במקום בו אני גר/ה (נפילה, לדוגמא), אני יודע/ת שיהיה מישהו שיעזור לי</c:v>
                </c:pt>
                <c:pt idx="4">
                  <c:v>בזמני משבר, תושבי המקום יתגייסו למען התושבים הזקוקים לעזרה</c:v>
                </c:pt>
                <c:pt idx="5">
                  <c:v>אנשים במקום בו אני גר/ה יעזרו אחד לשני בעת הצורך ללא קשר למאפיינים שלהם (דת, מוצא, וותק וכד') או לקבוצות אליהם הם משתייכים</c:v>
                </c:pt>
              </c:strCache>
            </c:strRef>
          </c:cat>
          <c:val>
            <c:numRef>
              <c:f>גיליון1!$E$2:$E$7</c:f>
              <c:numCache>
                <c:formatCode>###0.0</c:formatCode>
                <c:ptCount val="6"/>
                <c:pt idx="0">
                  <c:v>3.6363636363636362</c:v>
                </c:pt>
                <c:pt idx="1">
                  <c:v>4.2727272727272725</c:v>
                </c:pt>
                <c:pt idx="2">
                  <c:v>3.3636363636363638</c:v>
                </c:pt>
                <c:pt idx="3">
                  <c:v>4.1818181818181817</c:v>
                </c:pt>
                <c:pt idx="4">
                  <c:v>4.3636363636363624</c:v>
                </c:pt>
                <c:pt idx="5">
                  <c:v>4.1818181818181825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90-415C-B7EF-EFA1B159A04C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75 ומעלה N=30</c:v>
                </c:pt>
              </c:strCache>
            </c:strRef>
          </c:tx>
          <c:spPr>
            <a:solidFill>
              <a:srgbClr val="56AF41"/>
            </a:solidFill>
            <a:ln w="28575" cap="rnd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אני מרגיש/ה שלאנשים במקום בו אני גר/ה אכפת ממני</c:v>
                </c:pt>
                <c:pt idx="1">
                  <c:v>אם תהיה לי בעיה, אנשים במקום בו אני גר/ה יתגייסו לעזור לי</c:v>
                </c:pt>
                <c:pt idx="2">
                  <c:v>אני עוזר/ת גם לאנשים שאני לא מכיר במקום בו אני גר/ה</c:v>
                </c:pt>
                <c:pt idx="3">
                  <c:v>אם משהו יקרה לי במקום בו אני גר/ה (נפילה, לדוגמא), אני יודע/ת שיהיה מישהו שיעזור לי</c:v>
                </c:pt>
                <c:pt idx="4">
                  <c:v>בזמני משבר, תושבי המקום יתגייסו למען התושבים הזקוקים לעזרה</c:v>
                </c:pt>
                <c:pt idx="5">
                  <c:v>אנשים במקום בו אני גר/ה יעזרו אחד לשני בעת הצורך ללא קשר למאפיינים שלהם (דת, מוצא, וותק וכד') או לקבוצות אליהם הם משתייכים</c:v>
                </c:pt>
              </c:strCache>
            </c:strRef>
          </c:cat>
          <c:val>
            <c:numRef>
              <c:f>גיליון1!$F$2:$F$7</c:f>
              <c:numCache>
                <c:formatCode>###0.0</c:formatCode>
                <c:ptCount val="6"/>
                <c:pt idx="0">
                  <c:v>3.8666666666666663</c:v>
                </c:pt>
                <c:pt idx="1">
                  <c:v>3.9333333333333327</c:v>
                </c:pt>
                <c:pt idx="2">
                  <c:v>3.166666666666667</c:v>
                </c:pt>
                <c:pt idx="3">
                  <c:v>4.1999999999999993</c:v>
                </c:pt>
                <c:pt idx="4">
                  <c:v>4.1000000000000005</c:v>
                </c:pt>
                <c:pt idx="5">
                  <c:v>4.2413793103448274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90-415C-B7EF-EFA1B159A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831560"/>
        <c:axId val="445832344"/>
      </c:barChart>
      <c:catAx>
        <c:axId val="44583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45832344"/>
        <c:crosses val="autoZero"/>
        <c:auto val="1"/>
        <c:lblAlgn val="ctr"/>
        <c:lblOffset val="100"/>
        <c:noMultiLvlLbl val="0"/>
      </c:catAx>
      <c:valAx>
        <c:axId val="445832344"/>
        <c:scaling>
          <c:orientation val="minMax"/>
          <c:max val="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45831560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83531928435295"/>
          <c:y val="0.16608975377470395"/>
          <c:w val="0.48508502698441697"/>
          <c:h val="0.73309800619161147"/>
        </c:manualLayout>
      </c:layout>
      <c:radarChart>
        <c:radarStyle val="marker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יישוב וותיק, N=114</c:v>
                </c:pt>
              </c:strCache>
            </c:strRef>
          </c:tx>
          <c:spPr>
            <a:ln w="28575" cap="rnd">
              <a:solidFill>
                <a:srgbClr val="EC008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384216569067179E-3"/>
                  <c:y val="2.4564617408770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F3-44CA-BA63-C9DA01632BB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0767396217711623E-2"/>
                  <c:y val="5.1858636751848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F3-44CA-BA63-C9DA01632BB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305817874618386E-2"/>
                  <c:y val="-7.915265609492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AF3-44CA-BA63-C9DA01632BB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307373255254139E-2"/>
                  <c:y val="-0.14192890058400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F3-44CA-BA63-C9DA01632BB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384216569068307E-3"/>
                  <c:y val="-6.8235048357695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AF3-44CA-BA63-C9DA01632BB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1537384736482906E-2"/>
                  <c:y val="-2.1835215474462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AF3-44CA-BA63-C9DA01632BB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חיבוריות</c:v>
                </c:pt>
                <c:pt idx="1">
                  <c:v>אמון והדדיות</c:v>
                </c:pt>
                <c:pt idx="2">
                  <c:v>משמעותיות</c:v>
                </c:pt>
                <c:pt idx="3">
                  <c:v>פעולה קולקטיבית</c:v>
                </c:pt>
                <c:pt idx="4">
                  <c:v>מחויבות</c:v>
                </c:pt>
                <c:pt idx="5">
                  <c:v>שייכות</c:v>
                </c:pt>
              </c:strCache>
            </c:strRef>
          </c:cat>
          <c:val>
            <c:numRef>
              <c:f>גיליון1!$B$2:$B$7</c:f>
              <c:numCache>
                <c:formatCode>###0.0</c:formatCode>
                <c:ptCount val="6"/>
                <c:pt idx="0">
                  <c:v>7.0343567251461989</c:v>
                </c:pt>
                <c:pt idx="1">
                  <c:v>7.787280701754387</c:v>
                </c:pt>
                <c:pt idx="2">
                  <c:v>4.4992690058479532</c:v>
                </c:pt>
                <c:pt idx="3">
                  <c:v>7.7905701754385976</c:v>
                </c:pt>
                <c:pt idx="4">
                  <c:v>7.5603070175438578</c:v>
                </c:pt>
                <c:pt idx="5">
                  <c:v>8.2529239766081837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AF3-44CA-BA63-C9DA01632BBA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הרחבה, N=184</c:v>
                </c:pt>
              </c:strCache>
            </c:strRef>
          </c:tx>
          <c:spPr>
            <a:ln w="28575" cap="rnd">
              <a:solidFill>
                <a:srgbClr val="00A2D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384216569067179E-3"/>
                  <c:y val="0.11463488124092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AF3-44CA-BA63-C9DA01632BB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768433138136614E-3"/>
                  <c:y val="6.0046842554771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AF3-44CA-BA63-C9DA01632BB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845794912160968E-2"/>
                  <c:y val="-8.1882058029234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AF3-44CA-BA63-C9DA01632BB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768951598347421E-2"/>
                  <c:y val="-3.002342127738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AF3-44CA-BA63-C9DA01632BB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3075287933177696E-2"/>
                  <c:y val="-6.277624448907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AF3-44CA-BA63-C9DA01632BB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922897456080479E-2"/>
                  <c:y val="6.5505646423387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AF3-44CA-BA63-C9DA01632BB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חיבוריות</c:v>
                </c:pt>
                <c:pt idx="1">
                  <c:v>אמון והדדיות</c:v>
                </c:pt>
                <c:pt idx="2">
                  <c:v>משמעותיות</c:v>
                </c:pt>
                <c:pt idx="3">
                  <c:v>פעולה קולקטיבית</c:v>
                </c:pt>
                <c:pt idx="4">
                  <c:v>מחויבות</c:v>
                </c:pt>
                <c:pt idx="5">
                  <c:v>שייכות</c:v>
                </c:pt>
              </c:strCache>
            </c:strRef>
          </c:cat>
          <c:val>
            <c:numRef>
              <c:f>גיליון1!$C$2:$C$7</c:f>
              <c:numCache>
                <c:formatCode>###0.0</c:formatCode>
                <c:ptCount val="6"/>
                <c:pt idx="0">
                  <c:v>6.8614130434782625</c:v>
                </c:pt>
                <c:pt idx="1">
                  <c:v>7.8541666666666661</c:v>
                </c:pt>
                <c:pt idx="2">
                  <c:v>4.7547554347826075</c:v>
                </c:pt>
                <c:pt idx="3">
                  <c:v>7.9381793478260869</c:v>
                </c:pt>
                <c:pt idx="4">
                  <c:v>7.3799818840579707</c:v>
                </c:pt>
                <c:pt idx="5">
                  <c:v>8.0276268115942031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AF3-44CA-BA63-C9DA01632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752704"/>
        <c:axId val="445753880"/>
      </c:radarChart>
      <c:catAx>
        <c:axId val="44575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45753880"/>
        <c:crosses val="autoZero"/>
        <c:auto val="1"/>
        <c:lblAlgn val="ctr"/>
        <c:lblOffset val="100"/>
        <c:noMultiLvlLbl val="0"/>
      </c:catAx>
      <c:valAx>
        <c:axId val="445753880"/>
        <c:scaling>
          <c:orientation val="minMax"/>
          <c:max val="9"/>
          <c:min val="0"/>
        </c:scaling>
        <c:delete val="1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45752704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1331512423542265"/>
          <c:y val="0.46449843263556639"/>
          <c:w val="0.17745693812419641"/>
          <c:h val="0.16926160436394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79107482858709"/>
          <c:y val="0.18246610706046848"/>
          <c:w val="0.48508502698441697"/>
          <c:h val="0.73309800619161147"/>
        </c:manualLayout>
      </c:layout>
      <c:radarChart>
        <c:radarStyle val="marker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בעלות, N=242</c:v>
                </c:pt>
              </c:strCache>
            </c:strRef>
          </c:tx>
          <c:spPr>
            <a:ln w="28575" cap="rnd">
              <a:solidFill>
                <a:srgbClr val="F68B1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002342127738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27F-4707-B4BB-36B32CCABF2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228974560804846E-2"/>
                  <c:y val="5.7317440620464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B66-4B82-8963-FA32E93A29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384216569068871E-3"/>
                  <c:y val="-3.002342127738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7F-4707-B4BB-36B32CCABF2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536866276271536E-3"/>
                  <c:y val="-0.13647009671539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B66-4B82-8963-FA32E93A29E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6152131246991291E-2"/>
                  <c:y val="-7.0964450292003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B66-4B82-8963-FA32E93A29E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691589824321936E-2"/>
                  <c:y val="-1.091760773723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B66-4B82-8963-FA32E93A29E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חיבוריות</c:v>
                </c:pt>
                <c:pt idx="1">
                  <c:v>אמון והדדיות</c:v>
                </c:pt>
                <c:pt idx="2">
                  <c:v>משמעותיות</c:v>
                </c:pt>
                <c:pt idx="3">
                  <c:v>פעולה קולקטיבית</c:v>
                </c:pt>
                <c:pt idx="4">
                  <c:v>מחויבות</c:v>
                </c:pt>
                <c:pt idx="5">
                  <c:v>שייכות</c:v>
                </c:pt>
              </c:strCache>
            </c:strRef>
          </c:cat>
          <c:val>
            <c:numRef>
              <c:f>גיליון1!$B$2:$B$7</c:f>
              <c:numCache>
                <c:formatCode>###0.0</c:formatCode>
                <c:ptCount val="6"/>
                <c:pt idx="0">
                  <c:v>7.075726141078837</c:v>
                </c:pt>
                <c:pt idx="1">
                  <c:v>7.7973720608575379</c:v>
                </c:pt>
                <c:pt idx="2">
                  <c:v>4.8041147994467464</c:v>
                </c:pt>
                <c:pt idx="3">
                  <c:v>7.824170124481328</c:v>
                </c:pt>
                <c:pt idx="4">
                  <c:v>7.4187413554633475</c:v>
                </c:pt>
                <c:pt idx="5">
                  <c:v>8.3004840940525622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B66-4B82-8963-FA32E93A29EF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שכירות, N=56</c:v>
                </c:pt>
              </c:strCache>
            </c:strRef>
          </c:tx>
          <c:spPr>
            <a:ln w="28575" cap="rnd">
              <a:solidFill>
                <a:srgbClr val="00A2D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0.12282308704385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7F8-45EE-9F99-66B976C27B8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45794912160968E-2"/>
                  <c:y val="6.0046842554771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F8-45EE-9F99-66B976C27B8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305817874618386E-2"/>
                  <c:y val="-6.4140837999464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7F8-45EE-9F99-66B976C27B8C}"/>
                </c:ext>
                <c:ext xmlns:c15="http://schemas.microsoft.com/office/drawing/2012/chart" uri="{CE6537A1-D6FC-4f65-9D91-7224C49458BB}">
                  <c15:layout>
                    <c:manualLayout>
                      <c:w val="5.7067690795175034E-2"/>
                      <c:h val="5.090334607484062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0768433138135542E-2"/>
                  <c:y val="-5.458803868615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F8-45EE-9F99-66B976C27B8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384216569067743E-3"/>
                  <c:y val="-7.6423254160618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7F8-45EE-9F99-66B976C27B8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3844757991737102E-2"/>
                  <c:y val="6.277624448907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F8-45EE-9F99-66B976C27B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חיבוריות</c:v>
                </c:pt>
                <c:pt idx="1">
                  <c:v>אמון והדדיות</c:v>
                </c:pt>
                <c:pt idx="2">
                  <c:v>משמעותיות</c:v>
                </c:pt>
                <c:pt idx="3">
                  <c:v>פעולה קולקטיבית</c:v>
                </c:pt>
                <c:pt idx="4">
                  <c:v>מחויבות</c:v>
                </c:pt>
                <c:pt idx="5">
                  <c:v>שייכות</c:v>
                </c:pt>
              </c:strCache>
            </c:strRef>
          </c:cat>
          <c:val>
            <c:numRef>
              <c:f>גיליון1!$C$2:$C$7</c:f>
              <c:numCache>
                <c:formatCode>###0.0</c:formatCode>
                <c:ptCount val="6"/>
                <c:pt idx="0">
                  <c:v>6.279761904761906</c:v>
                </c:pt>
                <c:pt idx="1">
                  <c:v>7.9761904761904772</c:v>
                </c:pt>
                <c:pt idx="2">
                  <c:v>4</c:v>
                </c:pt>
                <c:pt idx="3">
                  <c:v>8.0915178571428594</c:v>
                </c:pt>
                <c:pt idx="4">
                  <c:v>7.5334821428571415</c:v>
                </c:pt>
                <c:pt idx="5">
                  <c:v>7.3325892857142847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B66-4B82-8963-FA32E93A2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757408"/>
        <c:axId val="445754272"/>
      </c:radarChart>
      <c:catAx>
        <c:axId val="44575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45754272"/>
        <c:crosses val="autoZero"/>
        <c:auto val="1"/>
        <c:lblAlgn val="ctr"/>
        <c:lblOffset val="100"/>
        <c:noMultiLvlLbl val="0"/>
      </c:catAx>
      <c:valAx>
        <c:axId val="445754272"/>
        <c:scaling>
          <c:orientation val="minMax"/>
          <c:max val="9"/>
          <c:min val="0"/>
        </c:scaling>
        <c:delete val="1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445757408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8100826944038029"/>
          <c:y val="0.41263979588371802"/>
          <c:w val="0.23704764043669851"/>
          <c:h val="0.287980917397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he-IL" b="1" dirty="0" smtClean="0">
                <a:solidFill>
                  <a:schemeClr val="tx1"/>
                </a:solidFill>
              </a:rPr>
              <a:t>גילאים</a:t>
            </a:r>
            <a:endParaRPr lang="he-IL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51485199145130489"/>
          <c:y val="3.4644851372620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784577508722981"/>
          <c:y val="0.13558588300108187"/>
          <c:w val="0.57906813723180761"/>
          <c:h val="0.8644141169989181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 הסקר</c:v>
                </c:pt>
              </c:strCache>
            </c:strRef>
          </c:tx>
          <c:dPt>
            <c:idx val="0"/>
            <c:bubble3D val="0"/>
            <c:spPr>
              <a:solidFill>
                <a:srgbClr val="00A2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46-4F5E-BEEF-FDBCDA16C8A4}"/>
              </c:ext>
            </c:extLst>
          </c:dPt>
          <c:dPt>
            <c:idx val="1"/>
            <c:bubble3D val="0"/>
            <c:spPr>
              <a:solidFill>
                <a:srgbClr val="EC008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46-4F5E-BEEF-FDBCDA16C8A4}"/>
              </c:ext>
            </c:extLst>
          </c:dPt>
          <c:dPt>
            <c:idx val="2"/>
            <c:bubble3D val="0"/>
            <c:spPr>
              <a:solidFill>
                <a:srgbClr val="56AF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46-4F5E-BEEF-FDBCDA16C8A4}"/>
              </c:ext>
            </c:extLst>
          </c:dPt>
          <c:dPt>
            <c:idx val="3"/>
            <c:bubble3D val="0"/>
            <c:spPr>
              <a:solidFill>
                <a:srgbClr val="F68B1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46-4F5E-BEEF-FDBCDA16C8A4}"/>
              </c:ext>
            </c:extLst>
          </c:dPt>
          <c:dPt>
            <c:idx val="4"/>
            <c:bubble3D val="0"/>
            <c:spPr>
              <a:solidFill>
                <a:srgbClr val="EDE5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03-4BC1-A8DB-8F4347476387}"/>
              </c:ext>
            </c:extLst>
          </c:dPt>
          <c:dLbls>
            <c:dLbl>
              <c:idx val="3"/>
              <c:layout>
                <c:manualLayout>
                  <c:x val="-1.2775762400327677E-2"/>
                  <c:y val="-1.223959553954212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46-4F5E-BEEF-FDBCDA16C8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517174933551707E-3"/>
                  <c:y val="-1.0014330217413474E-2"/>
                </c:manualLayout>
              </c:layout>
              <c:tx>
                <c:rich>
                  <a:bodyPr/>
                  <a:lstStyle/>
                  <a:p>
                    <a:fld id="{7FA78731-C80A-49F9-871E-7279FDD20794}" type="VALUE">
                      <a:rPr lang="en-US">
                        <a:solidFill>
                          <a:schemeClr val="tx1"/>
                        </a:solidFill>
                      </a:rPr>
                      <a:pPr/>
                      <a:t>[ערך]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803-4BC1-A8DB-8F434747638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18-24</c:v>
                </c:pt>
                <c:pt idx="1">
                  <c:v>24-34</c:v>
                </c:pt>
                <c:pt idx="2">
                  <c:v>35-44</c:v>
                </c:pt>
                <c:pt idx="3">
                  <c:v>45-54</c:v>
                </c:pt>
                <c:pt idx="4">
                  <c:v>55 ואילך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0.11</c:v>
                </c:pt>
                <c:pt idx="1">
                  <c:v>0.13</c:v>
                </c:pt>
                <c:pt idx="2">
                  <c:v>0.18</c:v>
                </c:pt>
                <c:pt idx="3">
                  <c:v>0.26</c:v>
                </c:pt>
                <c:pt idx="4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C46-4F5E-BEEF-FDBCDA16C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24839110712739787"/>
          <c:w val="0.21435398820907786"/>
          <c:h val="0.66060739105468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he-IL" b="1" dirty="0" smtClean="0">
                <a:solidFill>
                  <a:schemeClr val="tx1"/>
                </a:solidFill>
              </a:rPr>
              <a:t>מצב</a:t>
            </a:r>
            <a:r>
              <a:rPr lang="he-IL" b="1" baseline="0" dirty="0" smtClean="0">
                <a:solidFill>
                  <a:schemeClr val="tx1"/>
                </a:solidFill>
              </a:rPr>
              <a:t> משפחתי</a:t>
            </a:r>
            <a:endParaRPr lang="he-IL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10516598515295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347173295504557"/>
          <c:y val="0.16229076358085109"/>
          <c:w val="0.53435296883066064"/>
          <c:h val="0.837709236419148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 הסקר</c:v>
                </c:pt>
              </c:strCache>
            </c:strRef>
          </c:tx>
          <c:dPt>
            <c:idx val="0"/>
            <c:bubble3D val="0"/>
            <c:spPr>
              <a:solidFill>
                <a:srgbClr val="00A2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46-4F5E-BEEF-FDBCDA16C8A4}"/>
              </c:ext>
            </c:extLst>
          </c:dPt>
          <c:dPt>
            <c:idx val="1"/>
            <c:bubble3D val="0"/>
            <c:spPr>
              <a:solidFill>
                <a:srgbClr val="EC008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46-4F5E-BEEF-FDBCDA16C8A4}"/>
              </c:ext>
            </c:extLst>
          </c:dPt>
          <c:dPt>
            <c:idx val="2"/>
            <c:bubble3D val="0"/>
            <c:spPr>
              <a:solidFill>
                <a:srgbClr val="56AF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46-4F5E-BEEF-FDBCDA16C8A4}"/>
              </c:ext>
            </c:extLst>
          </c:dPt>
          <c:dPt>
            <c:idx val="3"/>
            <c:bubble3D val="0"/>
            <c:spPr>
              <a:solidFill>
                <a:srgbClr val="F68B1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46-4F5E-BEEF-FDBCDA16C8A4}"/>
              </c:ext>
            </c:extLst>
          </c:dPt>
          <c:dPt>
            <c:idx val="4"/>
            <c:bubble3D val="0"/>
            <c:spPr>
              <a:solidFill>
                <a:srgbClr val="EDE5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03-4BC1-A8DB-8F4347476387}"/>
              </c:ext>
            </c:extLst>
          </c:dPt>
          <c:dLbls>
            <c:dLbl>
              <c:idx val="2"/>
              <c:layout>
                <c:manualLayout>
                  <c:x val="-8.5171749335517924E-2"/>
                  <c:y val="-0.1068195223190771"/>
                </c:manualLayout>
              </c:layout>
              <c:tx>
                <c:rich>
                  <a:bodyPr/>
                  <a:lstStyle/>
                  <a:p>
                    <a:fld id="{6CE9D8D8-18D5-4ED1-A80D-2F7F1DDA3872}" type="VALUE">
                      <a:rPr lang="en-US">
                        <a:solidFill>
                          <a:schemeClr val="tx1"/>
                        </a:solidFill>
                      </a:rPr>
                      <a:pPr/>
                      <a:t>[ערך]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7680818534043299E-2"/>
                  <c:y val="-0.1502149532612021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55152480065543E-2"/>
                  <c:y val="-0.1669055036235579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803-4BC1-A8DB-8F4347476387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רווק/ה</c:v>
                </c:pt>
                <c:pt idx="1">
                  <c:v>נשוי/נשואה</c:v>
                </c:pt>
                <c:pt idx="2">
                  <c:v>גרוש/ה</c:v>
                </c:pt>
                <c:pt idx="3">
                  <c:v>אחר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0.16</c:v>
                </c:pt>
                <c:pt idx="1">
                  <c:v>0.71</c:v>
                </c:pt>
                <c:pt idx="2">
                  <c:v>0.05</c:v>
                </c:pt>
                <c:pt idx="3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C46-4F5E-BEEF-FDBCDA16C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egendEntry>
        <c:idx val="4"/>
        <c:delete val="1"/>
      </c:legendEntry>
      <c:layout>
        <c:manualLayout>
          <c:xMode val="edge"/>
          <c:yMode val="edge"/>
          <c:x val="0"/>
          <c:y val="0.24839110712739787"/>
          <c:w val="0.18241458220825868"/>
          <c:h val="0.66060739105468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he-IL" b="1" dirty="0" smtClean="0">
                <a:solidFill>
                  <a:schemeClr val="tx1"/>
                </a:solidFill>
              </a:rPr>
              <a:t>השכלה</a:t>
            </a:r>
            <a:endParaRPr lang="he-IL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9994693531758921"/>
          <c:y val="2.4630521155206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529830315408757"/>
          <c:y val="0.13558588300108187"/>
          <c:w val="0.55138731869776414"/>
          <c:h val="0.8644141169989181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 הסקר</c:v>
                </c:pt>
              </c:strCache>
            </c:strRef>
          </c:tx>
          <c:dPt>
            <c:idx val="0"/>
            <c:bubble3D val="0"/>
            <c:spPr>
              <a:solidFill>
                <a:srgbClr val="00A2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46-4F5E-BEEF-FDBCDA16C8A4}"/>
              </c:ext>
            </c:extLst>
          </c:dPt>
          <c:dPt>
            <c:idx val="1"/>
            <c:bubble3D val="0"/>
            <c:spPr>
              <a:solidFill>
                <a:srgbClr val="EC008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46-4F5E-BEEF-FDBCDA16C8A4}"/>
              </c:ext>
            </c:extLst>
          </c:dPt>
          <c:dPt>
            <c:idx val="2"/>
            <c:bubble3D val="0"/>
            <c:spPr>
              <a:solidFill>
                <a:srgbClr val="56AF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46-4F5E-BEEF-FDBCDA16C8A4}"/>
              </c:ext>
            </c:extLst>
          </c:dPt>
          <c:dPt>
            <c:idx val="3"/>
            <c:bubble3D val="0"/>
            <c:spPr>
              <a:solidFill>
                <a:srgbClr val="F68B1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46-4F5E-BEEF-FDBCDA16C8A4}"/>
              </c:ext>
            </c:extLst>
          </c:dPt>
          <c:dPt>
            <c:idx val="4"/>
            <c:bubble3D val="0"/>
            <c:spPr>
              <a:solidFill>
                <a:srgbClr val="EDE5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03-4BC1-A8DB-8F43474763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1.2775762400327677E-2"/>
                  <c:y val="-1.223959553954212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46-4F5E-BEEF-FDBCDA16C8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3878812001638384E-3"/>
                  <c:y val="3.338110072471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803-4BC1-A8DB-8F4347476387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4"/>
                <c:pt idx="0">
                  <c:v>תיכונית</c:v>
                </c:pt>
                <c:pt idx="1">
                  <c:v>לא אקדמית</c:v>
                </c:pt>
                <c:pt idx="2">
                  <c:v>תואר ראשון</c:v>
                </c:pt>
                <c:pt idx="3">
                  <c:v>תואר שני ומעלה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0.21</c:v>
                </c:pt>
                <c:pt idx="1">
                  <c:v>0.13</c:v>
                </c:pt>
                <c:pt idx="2">
                  <c:v>0.33</c:v>
                </c:pt>
                <c:pt idx="3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C46-4F5E-BEEF-FDBCDA16C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24839110712739787"/>
          <c:w val="0.23990551300973323"/>
          <c:h val="0.66060739105468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he-IL" b="1" dirty="0" smtClean="0">
                <a:solidFill>
                  <a:schemeClr val="tx1"/>
                </a:solidFill>
              </a:rPr>
              <a:t>מצב</a:t>
            </a:r>
            <a:r>
              <a:rPr lang="he-IL" b="1" baseline="0" dirty="0" smtClean="0">
                <a:solidFill>
                  <a:schemeClr val="tx1"/>
                </a:solidFill>
              </a:rPr>
              <a:t> כלכלי</a:t>
            </a:r>
            <a:endParaRPr lang="he-IL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1051659851529543"/>
          <c:y val="1.4616190937793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694994768140869"/>
          <c:y val="0.14963774934630869"/>
          <c:w val="0.54823764058158897"/>
          <c:h val="0.850362250653691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 הסקר</c:v>
                </c:pt>
              </c:strCache>
            </c:strRef>
          </c:tx>
          <c:dPt>
            <c:idx val="0"/>
            <c:bubble3D val="0"/>
            <c:spPr>
              <a:solidFill>
                <a:srgbClr val="00A2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46-4F5E-BEEF-FDBCDA16C8A4}"/>
              </c:ext>
            </c:extLst>
          </c:dPt>
          <c:dPt>
            <c:idx val="1"/>
            <c:bubble3D val="0"/>
            <c:spPr>
              <a:solidFill>
                <a:srgbClr val="EC008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46-4F5E-BEEF-FDBCDA16C8A4}"/>
              </c:ext>
            </c:extLst>
          </c:dPt>
          <c:dPt>
            <c:idx val="2"/>
            <c:bubble3D val="0"/>
            <c:spPr>
              <a:solidFill>
                <a:srgbClr val="56AF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46-4F5E-BEEF-FDBCDA16C8A4}"/>
              </c:ext>
            </c:extLst>
          </c:dPt>
          <c:dPt>
            <c:idx val="3"/>
            <c:bubble3D val="0"/>
            <c:spPr>
              <a:solidFill>
                <a:srgbClr val="F68B1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46-4F5E-BEEF-FDBCDA16C8A4}"/>
              </c:ext>
            </c:extLst>
          </c:dPt>
          <c:dPt>
            <c:idx val="4"/>
            <c:bubble3D val="0"/>
            <c:spPr>
              <a:solidFill>
                <a:srgbClr val="EDE5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03-4BC1-A8DB-8F4347476387}"/>
              </c:ext>
            </c:extLst>
          </c:dPt>
          <c:dLbls>
            <c:dLbl>
              <c:idx val="0"/>
              <c:layout>
                <c:manualLayout>
                  <c:x val="4.2585874667758145E-3"/>
                  <c:y val="-0.17358172376850026"/>
                </c:manualLayout>
              </c:layout>
              <c:tx>
                <c:rich>
                  <a:bodyPr/>
                  <a:lstStyle/>
                  <a:p>
                    <a:fld id="{DB0A5C88-72F1-4027-A45A-31D18EBC8C70}" type="VALUE">
                      <a:rPr lang="en-US">
                        <a:solidFill>
                          <a:schemeClr val="tx1"/>
                        </a:solidFill>
                      </a:rPr>
                      <a:pPr/>
                      <a:t>[ערך]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2775762400327677E-2"/>
                  <c:y val="-1.223959553954212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46-4F5E-BEEF-FDBCDA16C8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939406000819272E-2"/>
                  <c:y val="-0.1735817237685002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803-4BC1-A8DB-8F4347476387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הרבה מתחת לממוצע</c:v>
                </c:pt>
                <c:pt idx="1">
                  <c:v>מעט מתחת לממוצע</c:v>
                </c:pt>
                <c:pt idx="2">
                  <c:v>ממוצע</c:v>
                </c:pt>
                <c:pt idx="3">
                  <c:v>מעל הממוצע</c:v>
                </c:pt>
                <c:pt idx="4">
                  <c:v>הרבה מעל הממוצע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0.35</c:v>
                </c:pt>
                <c:pt idx="3">
                  <c:v>0.51</c:v>
                </c:pt>
                <c:pt idx="4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C46-4F5E-BEEF-FDBCDA16C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24839110712739787"/>
          <c:w val="0.4634813187213116"/>
          <c:h val="0.66060739105468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he-IL" b="1" dirty="0" smtClean="0">
                <a:solidFill>
                  <a:schemeClr val="tx1"/>
                </a:solidFill>
              </a:rPr>
              <a:t>גילאי ילדים</a:t>
            </a:r>
            <a:endParaRPr lang="he-IL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5949035438321822"/>
          <c:y val="4.465918159003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176732218175818"/>
          <c:y val="0.2357291851752166"/>
          <c:w val="0.38641139206742664"/>
          <c:h val="0.69396932082955631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24839110712739787"/>
          <c:w val="0.4634813187213116"/>
          <c:h val="0.66060739105468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1T19:07:59.36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C414B-EF07-4416-86FF-5B519D7F9A60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4ABAA55D-CCF4-4680-AB94-31AF57191653}">
      <dgm:prSet phldrT="[טקסט]"/>
      <dgm:spPr/>
      <dgm:t>
        <a:bodyPr/>
        <a:lstStyle/>
        <a:p>
          <a:r>
            <a:rPr lang="he-IL" dirty="0" smtClean="0"/>
            <a:t>הצגת תוצאות</a:t>
          </a:r>
          <a:endParaRPr lang="en-US" dirty="0"/>
        </a:p>
      </dgm:t>
    </dgm:pt>
    <dgm:pt modelId="{B6FA9B7F-8E8E-41E0-AD2F-E4164B072332}" type="parTrans" cxnId="{50912AFB-6EF9-4F48-AF8E-F0D0C5538D9F}">
      <dgm:prSet/>
      <dgm:spPr/>
      <dgm:t>
        <a:bodyPr/>
        <a:lstStyle/>
        <a:p>
          <a:endParaRPr lang="en-US"/>
        </a:p>
      </dgm:t>
    </dgm:pt>
    <dgm:pt modelId="{864C7D70-D916-4643-A3D6-C73008B4DC75}" type="sibTrans" cxnId="{50912AFB-6EF9-4F48-AF8E-F0D0C5538D9F}">
      <dgm:prSet/>
      <dgm:spPr/>
      <dgm:t>
        <a:bodyPr/>
        <a:lstStyle/>
        <a:p>
          <a:endParaRPr lang="en-US"/>
        </a:p>
      </dgm:t>
    </dgm:pt>
    <dgm:pt modelId="{3778AC56-423B-41D4-88BF-5E18A30DBA93}">
      <dgm:prSet phldrT="[טקסט]"/>
      <dgm:spPr/>
      <dgm:t>
        <a:bodyPr/>
        <a:lstStyle/>
        <a:p>
          <a:r>
            <a:rPr lang="he-IL" dirty="0" smtClean="0"/>
            <a:t>בחירת תחומי פעולה</a:t>
          </a:r>
          <a:endParaRPr lang="en-US" dirty="0"/>
        </a:p>
      </dgm:t>
    </dgm:pt>
    <dgm:pt modelId="{38ABEA89-A9FE-4BEA-8E99-715FE37295A3}" type="parTrans" cxnId="{7E5D4E50-78F0-43FD-AEBE-14F552899A3B}">
      <dgm:prSet/>
      <dgm:spPr/>
      <dgm:t>
        <a:bodyPr/>
        <a:lstStyle/>
        <a:p>
          <a:endParaRPr lang="en-US"/>
        </a:p>
      </dgm:t>
    </dgm:pt>
    <dgm:pt modelId="{6D1E84FD-15F7-4335-A246-450D8EDC0E65}" type="sibTrans" cxnId="{7E5D4E50-78F0-43FD-AEBE-14F552899A3B}">
      <dgm:prSet/>
      <dgm:spPr/>
      <dgm:t>
        <a:bodyPr/>
        <a:lstStyle/>
        <a:p>
          <a:endParaRPr lang="en-US"/>
        </a:p>
      </dgm:t>
    </dgm:pt>
    <dgm:pt modelId="{ED644A39-E629-4866-BE7C-D633A30416F7}">
      <dgm:prSet phldrT="[טקסט]"/>
      <dgm:spPr/>
      <dgm:t>
        <a:bodyPr/>
        <a:lstStyle/>
        <a:p>
          <a:r>
            <a:rPr lang="he-IL" dirty="0" smtClean="0"/>
            <a:t>הגדרת בעיה</a:t>
          </a:r>
          <a:endParaRPr lang="en-US" dirty="0"/>
        </a:p>
      </dgm:t>
    </dgm:pt>
    <dgm:pt modelId="{4FA02CC3-BD55-4703-A273-15472625F875}" type="parTrans" cxnId="{5971DEEB-1157-4237-83D0-33803A38577A}">
      <dgm:prSet/>
      <dgm:spPr/>
      <dgm:t>
        <a:bodyPr/>
        <a:lstStyle/>
        <a:p>
          <a:endParaRPr lang="en-US"/>
        </a:p>
      </dgm:t>
    </dgm:pt>
    <dgm:pt modelId="{502C01E6-6A40-4290-AD30-A2601EBCD875}" type="sibTrans" cxnId="{5971DEEB-1157-4237-83D0-33803A38577A}">
      <dgm:prSet/>
      <dgm:spPr/>
      <dgm:t>
        <a:bodyPr/>
        <a:lstStyle/>
        <a:p>
          <a:endParaRPr lang="en-US"/>
        </a:p>
      </dgm:t>
    </dgm:pt>
    <dgm:pt modelId="{77CEF0F6-A1D2-4FF2-9FCD-8EC8E0CFB595}">
      <dgm:prSet phldrT="[טקסט]"/>
      <dgm:spPr/>
      <dgm:t>
        <a:bodyPr/>
        <a:lstStyle/>
        <a:p>
          <a:r>
            <a:rPr lang="he-IL" dirty="0" smtClean="0"/>
            <a:t>עיצוב תמונת עתיד</a:t>
          </a:r>
          <a:endParaRPr lang="en-US" dirty="0"/>
        </a:p>
      </dgm:t>
    </dgm:pt>
    <dgm:pt modelId="{154C228B-041E-444E-AA64-7C5D9D073E41}" type="parTrans" cxnId="{96BF3B44-C247-479E-97B2-0F6370F24770}">
      <dgm:prSet/>
      <dgm:spPr/>
      <dgm:t>
        <a:bodyPr/>
        <a:lstStyle/>
        <a:p>
          <a:endParaRPr lang="en-US"/>
        </a:p>
      </dgm:t>
    </dgm:pt>
    <dgm:pt modelId="{E569B93B-6A23-49DD-9DAC-88986D71EA98}" type="sibTrans" cxnId="{96BF3B44-C247-479E-97B2-0F6370F24770}">
      <dgm:prSet/>
      <dgm:spPr/>
      <dgm:t>
        <a:bodyPr/>
        <a:lstStyle/>
        <a:p>
          <a:endParaRPr lang="en-US"/>
        </a:p>
      </dgm:t>
    </dgm:pt>
    <dgm:pt modelId="{8788CF32-0789-419B-9F14-09CD90FFC834}">
      <dgm:prSet phldrT="[טקסט]"/>
      <dgm:spPr/>
      <dgm:t>
        <a:bodyPr/>
        <a:lstStyle/>
        <a:p>
          <a:r>
            <a:rPr lang="he-IL" dirty="0" smtClean="0"/>
            <a:t>כתיבת תכנית עבודה</a:t>
          </a:r>
          <a:endParaRPr lang="en-US" dirty="0"/>
        </a:p>
      </dgm:t>
    </dgm:pt>
    <dgm:pt modelId="{5A207FED-AD5B-41A3-962F-85A52C505074}" type="parTrans" cxnId="{5B21982C-7CD3-401A-8C4E-290774DDD591}">
      <dgm:prSet/>
      <dgm:spPr/>
      <dgm:t>
        <a:bodyPr/>
        <a:lstStyle/>
        <a:p>
          <a:endParaRPr lang="en-US"/>
        </a:p>
      </dgm:t>
    </dgm:pt>
    <dgm:pt modelId="{99FC5604-8B33-448D-A46B-6A2AE5526279}" type="sibTrans" cxnId="{5B21982C-7CD3-401A-8C4E-290774DDD591}">
      <dgm:prSet/>
      <dgm:spPr/>
      <dgm:t>
        <a:bodyPr/>
        <a:lstStyle/>
        <a:p>
          <a:endParaRPr lang="en-US"/>
        </a:p>
      </dgm:t>
    </dgm:pt>
    <dgm:pt modelId="{6E03E1F0-E8FE-4AEF-B24E-732034E7270A}" type="pres">
      <dgm:prSet presAssocID="{A40C414B-EF07-4416-86FF-5B519D7F9A60}" presName="CompostProcess" presStyleCnt="0">
        <dgm:presLayoutVars>
          <dgm:dir/>
          <dgm:resizeHandles val="exact"/>
        </dgm:presLayoutVars>
      </dgm:prSet>
      <dgm:spPr/>
    </dgm:pt>
    <dgm:pt modelId="{8E926C1B-A4AF-4EFB-9504-977CAC2B2B6E}" type="pres">
      <dgm:prSet presAssocID="{A40C414B-EF07-4416-86FF-5B519D7F9A60}" presName="arrow" presStyleLbl="bgShp" presStyleIdx="0" presStyleCnt="1"/>
      <dgm:spPr/>
    </dgm:pt>
    <dgm:pt modelId="{FEB86DD0-B81E-4B10-9375-F4A66D8F84C8}" type="pres">
      <dgm:prSet presAssocID="{A40C414B-EF07-4416-86FF-5B519D7F9A60}" presName="linearProcess" presStyleCnt="0"/>
      <dgm:spPr/>
    </dgm:pt>
    <dgm:pt modelId="{858D3220-3266-41DF-82D0-EE949D0B944B}" type="pres">
      <dgm:prSet presAssocID="{4ABAA55D-CCF4-4680-AB94-31AF5719165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ACC62-20E7-4CFA-A8D7-8CC70E2B61C4}" type="pres">
      <dgm:prSet presAssocID="{864C7D70-D916-4643-A3D6-C73008B4DC75}" presName="sibTrans" presStyleCnt="0"/>
      <dgm:spPr/>
    </dgm:pt>
    <dgm:pt modelId="{CC95447F-A386-4975-B943-8290FBF756CE}" type="pres">
      <dgm:prSet presAssocID="{3778AC56-423B-41D4-88BF-5E18A30DBA9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AB7D6-AB87-4AE2-8C02-DD36CCC0A21A}" type="pres">
      <dgm:prSet presAssocID="{6D1E84FD-15F7-4335-A246-450D8EDC0E65}" presName="sibTrans" presStyleCnt="0"/>
      <dgm:spPr/>
    </dgm:pt>
    <dgm:pt modelId="{A9DDB4E3-63B8-4C68-A655-BF2B4DC0A37D}" type="pres">
      <dgm:prSet presAssocID="{ED644A39-E629-4866-BE7C-D633A30416F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450F8-DB75-42FA-99DC-3C0DD33BA454}" type="pres">
      <dgm:prSet presAssocID="{502C01E6-6A40-4290-AD30-A2601EBCD875}" presName="sibTrans" presStyleCnt="0"/>
      <dgm:spPr/>
    </dgm:pt>
    <dgm:pt modelId="{762D8D31-DF31-45E2-8160-99438C2F3246}" type="pres">
      <dgm:prSet presAssocID="{77CEF0F6-A1D2-4FF2-9FCD-8EC8E0CFB59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3FCCB-706D-418A-ACD7-918FFF6E962F}" type="pres">
      <dgm:prSet presAssocID="{E569B93B-6A23-49DD-9DAC-88986D71EA98}" presName="sibTrans" presStyleCnt="0"/>
      <dgm:spPr/>
    </dgm:pt>
    <dgm:pt modelId="{EC7F1556-CC8B-4206-95C5-CFBA66D5A247}" type="pres">
      <dgm:prSet presAssocID="{8788CF32-0789-419B-9F14-09CD90FFC83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21982C-7CD3-401A-8C4E-290774DDD591}" srcId="{A40C414B-EF07-4416-86FF-5B519D7F9A60}" destId="{8788CF32-0789-419B-9F14-09CD90FFC834}" srcOrd="4" destOrd="0" parTransId="{5A207FED-AD5B-41A3-962F-85A52C505074}" sibTransId="{99FC5604-8B33-448D-A46B-6A2AE5526279}"/>
    <dgm:cxn modelId="{5971DEEB-1157-4237-83D0-33803A38577A}" srcId="{A40C414B-EF07-4416-86FF-5B519D7F9A60}" destId="{ED644A39-E629-4866-BE7C-D633A30416F7}" srcOrd="2" destOrd="0" parTransId="{4FA02CC3-BD55-4703-A273-15472625F875}" sibTransId="{502C01E6-6A40-4290-AD30-A2601EBCD875}"/>
    <dgm:cxn modelId="{CFB8123C-3F46-44FB-8A2A-B624186C2C72}" type="presOf" srcId="{ED644A39-E629-4866-BE7C-D633A30416F7}" destId="{A9DDB4E3-63B8-4C68-A655-BF2B4DC0A37D}" srcOrd="0" destOrd="0" presId="urn:microsoft.com/office/officeart/2005/8/layout/hProcess9"/>
    <dgm:cxn modelId="{250ED49F-186F-41FA-A492-337EEF7CC79F}" type="presOf" srcId="{8788CF32-0789-419B-9F14-09CD90FFC834}" destId="{EC7F1556-CC8B-4206-95C5-CFBA66D5A247}" srcOrd="0" destOrd="0" presId="urn:microsoft.com/office/officeart/2005/8/layout/hProcess9"/>
    <dgm:cxn modelId="{7E5D4E50-78F0-43FD-AEBE-14F552899A3B}" srcId="{A40C414B-EF07-4416-86FF-5B519D7F9A60}" destId="{3778AC56-423B-41D4-88BF-5E18A30DBA93}" srcOrd="1" destOrd="0" parTransId="{38ABEA89-A9FE-4BEA-8E99-715FE37295A3}" sibTransId="{6D1E84FD-15F7-4335-A246-450D8EDC0E65}"/>
    <dgm:cxn modelId="{50912AFB-6EF9-4F48-AF8E-F0D0C5538D9F}" srcId="{A40C414B-EF07-4416-86FF-5B519D7F9A60}" destId="{4ABAA55D-CCF4-4680-AB94-31AF57191653}" srcOrd="0" destOrd="0" parTransId="{B6FA9B7F-8E8E-41E0-AD2F-E4164B072332}" sibTransId="{864C7D70-D916-4643-A3D6-C73008B4DC75}"/>
    <dgm:cxn modelId="{10F51477-7966-4565-8153-16C017A601D4}" type="presOf" srcId="{A40C414B-EF07-4416-86FF-5B519D7F9A60}" destId="{6E03E1F0-E8FE-4AEF-B24E-732034E7270A}" srcOrd="0" destOrd="0" presId="urn:microsoft.com/office/officeart/2005/8/layout/hProcess9"/>
    <dgm:cxn modelId="{96BF3B44-C247-479E-97B2-0F6370F24770}" srcId="{A40C414B-EF07-4416-86FF-5B519D7F9A60}" destId="{77CEF0F6-A1D2-4FF2-9FCD-8EC8E0CFB595}" srcOrd="3" destOrd="0" parTransId="{154C228B-041E-444E-AA64-7C5D9D073E41}" sibTransId="{E569B93B-6A23-49DD-9DAC-88986D71EA98}"/>
    <dgm:cxn modelId="{65B03C2A-5B96-4529-8C0E-33C060243D6C}" type="presOf" srcId="{77CEF0F6-A1D2-4FF2-9FCD-8EC8E0CFB595}" destId="{762D8D31-DF31-45E2-8160-99438C2F3246}" srcOrd="0" destOrd="0" presId="urn:microsoft.com/office/officeart/2005/8/layout/hProcess9"/>
    <dgm:cxn modelId="{3FDCE5CD-1687-4021-AC05-1E476C93BF25}" type="presOf" srcId="{4ABAA55D-CCF4-4680-AB94-31AF57191653}" destId="{858D3220-3266-41DF-82D0-EE949D0B944B}" srcOrd="0" destOrd="0" presId="urn:microsoft.com/office/officeart/2005/8/layout/hProcess9"/>
    <dgm:cxn modelId="{99DFCB2D-97CC-4D2A-BC08-391292030B5B}" type="presOf" srcId="{3778AC56-423B-41D4-88BF-5E18A30DBA93}" destId="{CC95447F-A386-4975-B943-8290FBF756CE}" srcOrd="0" destOrd="0" presId="urn:microsoft.com/office/officeart/2005/8/layout/hProcess9"/>
    <dgm:cxn modelId="{E80C7621-8F52-429C-9DC9-209D5302AD09}" type="presParOf" srcId="{6E03E1F0-E8FE-4AEF-B24E-732034E7270A}" destId="{8E926C1B-A4AF-4EFB-9504-977CAC2B2B6E}" srcOrd="0" destOrd="0" presId="urn:microsoft.com/office/officeart/2005/8/layout/hProcess9"/>
    <dgm:cxn modelId="{57F5AC6A-4E0F-433F-AADB-F9BA6E43A12F}" type="presParOf" srcId="{6E03E1F0-E8FE-4AEF-B24E-732034E7270A}" destId="{FEB86DD0-B81E-4B10-9375-F4A66D8F84C8}" srcOrd="1" destOrd="0" presId="urn:microsoft.com/office/officeart/2005/8/layout/hProcess9"/>
    <dgm:cxn modelId="{44E421F5-9467-402C-A8C5-C0A2648BA4D0}" type="presParOf" srcId="{FEB86DD0-B81E-4B10-9375-F4A66D8F84C8}" destId="{858D3220-3266-41DF-82D0-EE949D0B944B}" srcOrd="0" destOrd="0" presId="urn:microsoft.com/office/officeart/2005/8/layout/hProcess9"/>
    <dgm:cxn modelId="{0C21D823-9933-4D2F-92C1-B003F02D4271}" type="presParOf" srcId="{FEB86DD0-B81E-4B10-9375-F4A66D8F84C8}" destId="{145ACC62-20E7-4CFA-A8D7-8CC70E2B61C4}" srcOrd="1" destOrd="0" presId="urn:microsoft.com/office/officeart/2005/8/layout/hProcess9"/>
    <dgm:cxn modelId="{55519AED-11B1-4077-962A-791A0287CFDC}" type="presParOf" srcId="{FEB86DD0-B81E-4B10-9375-F4A66D8F84C8}" destId="{CC95447F-A386-4975-B943-8290FBF756CE}" srcOrd="2" destOrd="0" presId="urn:microsoft.com/office/officeart/2005/8/layout/hProcess9"/>
    <dgm:cxn modelId="{496BF285-C8AF-47B1-A427-021209C07BF8}" type="presParOf" srcId="{FEB86DD0-B81E-4B10-9375-F4A66D8F84C8}" destId="{75BAB7D6-AB87-4AE2-8C02-DD36CCC0A21A}" srcOrd="3" destOrd="0" presId="urn:microsoft.com/office/officeart/2005/8/layout/hProcess9"/>
    <dgm:cxn modelId="{EC4B66DB-17A5-454C-BDCD-40A131CD1879}" type="presParOf" srcId="{FEB86DD0-B81E-4B10-9375-F4A66D8F84C8}" destId="{A9DDB4E3-63B8-4C68-A655-BF2B4DC0A37D}" srcOrd="4" destOrd="0" presId="urn:microsoft.com/office/officeart/2005/8/layout/hProcess9"/>
    <dgm:cxn modelId="{C180B2F0-0E93-41CF-93C9-CA6BD0AA90A9}" type="presParOf" srcId="{FEB86DD0-B81E-4B10-9375-F4A66D8F84C8}" destId="{4BE450F8-DB75-42FA-99DC-3C0DD33BA454}" srcOrd="5" destOrd="0" presId="urn:microsoft.com/office/officeart/2005/8/layout/hProcess9"/>
    <dgm:cxn modelId="{C42CBE65-F21F-49AA-9408-A513808399B3}" type="presParOf" srcId="{FEB86DD0-B81E-4B10-9375-F4A66D8F84C8}" destId="{762D8D31-DF31-45E2-8160-99438C2F3246}" srcOrd="6" destOrd="0" presId="urn:microsoft.com/office/officeart/2005/8/layout/hProcess9"/>
    <dgm:cxn modelId="{32609E4A-8CBF-4764-880B-6BDB09B0EA04}" type="presParOf" srcId="{FEB86DD0-B81E-4B10-9375-F4A66D8F84C8}" destId="{27F3FCCB-706D-418A-ACD7-918FFF6E962F}" srcOrd="7" destOrd="0" presId="urn:microsoft.com/office/officeart/2005/8/layout/hProcess9"/>
    <dgm:cxn modelId="{92D62357-6F8E-436B-BB59-FE9E85A6AF67}" type="presParOf" srcId="{FEB86DD0-B81E-4B10-9375-F4A66D8F84C8}" destId="{EC7F1556-CC8B-4206-95C5-CFBA66D5A24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4" Type="http://schemas.openxmlformats.org/officeDocument/2006/relationships/image" Target="../media/image26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0.40763</cdr:x>
      <cdr:y>0.26173</cdr:y>
    </cdr:from>
    <cdr:to>
      <cdr:x>0.63796</cdr:x>
      <cdr:y>0.54663</cdr:y>
    </cdr:to>
    <cdr:pic>
      <cdr:nvPicPr>
        <cdr:cNvPr id="2" name="Graphic 4" descr="Suburban scene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CE94F7CF-3777-47B6-AA63-7683584A872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p="http://schemas.openxmlformats.org/presentationml/2006/main" xmlns="" xmlns:asvg="http://schemas.microsoft.com/office/drawing/2016/SVG/main" xmlns:lc="http://schemas.openxmlformats.org/drawingml/2006/lockedCanvas" r:embed="rId2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555064" y="807232"/>
          <a:ext cx="878693" cy="87869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DCA8D-EC38-4009-BEFA-8966DEE9F3C7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49AA2-6379-41BC-A3D8-B3C84E6E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2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f30386fa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3425"/>
            <a:ext cx="6518275" cy="366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f30386fa7_0_184:notes"/>
          <p:cNvSpPr txBox="1">
            <a:spLocks noGrp="1"/>
          </p:cNvSpPr>
          <p:nvPr>
            <p:ph type="body" idx="1"/>
          </p:nvPr>
        </p:nvSpPr>
        <p:spPr>
          <a:xfrm>
            <a:off x="667068" y="4644271"/>
            <a:ext cx="5336540" cy="43998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423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24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36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99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8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21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16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89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8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19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4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7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2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9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3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8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79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43E40-17E3-476B-B774-473DFE3FFF0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5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694B-2F37-480A-B674-520286C39C8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38C7-3745-4E1F-B2C2-492A4541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694B-2F37-480A-B674-520286C39C8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38C7-3745-4E1F-B2C2-492A4541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694B-2F37-480A-B674-520286C39C8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38C7-3745-4E1F-B2C2-492A4541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92800" y="1667600"/>
            <a:ext cx="5806400" cy="1734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999200" y="3188467"/>
            <a:ext cx="6193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2133">
                <a:solidFill>
                  <a:schemeClr val="accent1"/>
                </a:solidFill>
              </a:defRPr>
            </a:lvl1pPr>
            <a:lvl2pPr marL="1219170" lvl="1" indent="-440256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2133">
                <a:solidFill>
                  <a:schemeClr val="accent1"/>
                </a:solidFill>
              </a:defRPr>
            </a:lvl2pPr>
            <a:lvl3pPr marL="1828754" lvl="2" indent="-440256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2133">
                <a:solidFill>
                  <a:schemeClr val="accent1"/>
                </a:solidFill>
              </a:defRPr>
            </a:lvl3pPr>
            <a:lvl4pPr marL="2438339" lvl="3" indent="-440256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2133">
                <a:solidFill>
                  <a:schemeClr val="accent1"/>
                </a:solidFill>
              </a:defRPr>
            </a:lvl4pPr>
            <a:lvl5pPr marL="3047924" lvl="4" indent="-440256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2133">
                <a:solidFill>
                  <a:schemeClr val="accent1"/>
                </a:solidFill>
              </a:defRPr>
            </a:lvl5pPr>
            <a:lvl6pPr marL="3657509" lvl="5" indent="-440256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2133">
                <a:solidFill>
                  <a:schemeClr val="accent1"/>
                </a:solidFill>
              </a:defRPr>
            </a:lvl6pPr>
            <a:lvl7pPr marL="4267093" lvl="6" indent="-440256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2133">
                <a:solidFill>
                  <a:schemeClr val="accent1"/>
                </a:solidFill>
              </a:defRPr>
            </a:lvl7pPr>
            <a:lvl8pPr marL="4876678" lvl="7" indent="-440256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2133">
                <a:solidFill>
                  <a:schemeClr val="accent1"/>
                </a:solidFill>
              </a:defRPr>
            </a:lvl8pPr>
            <a:lvl9pPr marL="5486263" lvl="8" indent="-440256" algn="ctr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600"/>
              <a:buChar char="■"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 idx="2"/>
          </p:nvPr>
        </p:nvSpPr>
        <p:spPr>
          <a:xfrm>
            <a:off x="1022400" y="700800"/>
            <a:ext cx="10147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2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694B-2F37-480A-B674-520286C39C8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38C7-3745-4E1F-B2C2-492A4541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694B-2F37-480A-B674-520286C39C8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38C7-3745-4E1F-B2C2-492A4541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1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694B-2F37-480A-B674-520286C39C8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38C7-3745-4E1F-B2C2-492A4541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694B-2F37-480A-B674-520286C39C8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38C7-3745-4E1F-B2C2-492A4541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694B-2F37-480A-B674-520286C39C8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38C7-3745-4E1F-B2C2-492A4541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5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694B-2F37-480A-B674-520286C39C8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38C7-3745-4E1F-B2C2-492A4541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694B-2F37-480A-B674-520286C39C8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38C7-3745-4E1F-B2C2-492A4541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7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694B-2F37-480A-B674-520286C39C8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38C7-3745-4E1F-B2C2-492A4541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1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694B-2F37-480A-B674-520286C39C8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38C7-3745-4E1F-B2C2-492A4541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>
            <a:extLst>
              <a:ext uri="{FF2B5EF4-FFF2-40B4-BE49-F238E27FC236}">
                <a16:creationId xmlns:a16="http://schemas.microsoft.com/office/drawing/2014/main" xmlns="" id="{9D0A4BB5-8E55-458C-A68A-80B2ED74912A}"/>
              </a:ext>
            </a:extLst>
          </p:cNvPr>
          <p:cNvSpPr txBox="1"/>
          <p:nvPr/>
        </p:nvSpPr>
        <p:spPr>
          <a:xfrm>
            <a:off x="2300252" y="1074284"/>
            <a:ext cx="75914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לכיש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xmlns="" id="{479550A6-C382-48A4-890F-C0B174FC130B}"/>
              </a:ext>
            </a:extLst>
          </p:cNvPr>
          <p:cNvGrpSpPr/>
          <p:nvPr/>
        </p:nvGrpSpPr>
        <p:grpSpPr>
          <a:xfrm>
            <a:off x="-4403" y="3247358"/>
            <a:ext cx="12196403" cy="3618261"/>
            <a:chOff x="-4403" y="3247358"/>
            <a:chExt cx="12196403" cy="3618261"/>
          </a:xfrm>
        </p:grpSpPr>
        <p:pic>
          <p:nvPicPr>
            <p:cNvPr id="9" name="תמונה 8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xmlns="" id="{AA7EDEB1-B004-41B0-8378-1C1B5AE99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92" t="7209" r="1515" b="18486"/>
            <a:stretch/>
          </p:blipFill>
          <p:spPr>
            <a:xfrm>
              <a:off x="0" y="3247358"/>
              <a:ext cx="12192000" cy="36170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4" name="תמונה 3" descr="תמונה שמכילה אדם, בגדים, צעיף&#10;&#10;התיאור נוצר באופן אוטומטי">
              <a:extLst>
                <a:ext uri="{FF2B5EF4-FFF2-40B4-BE49-F238E27FC236}">
                  <a16:creationId xmlns:a16="http://schemas.microsoft.com/office/drawing/2014/main" xmlns="" id="{60B5F223-1F7D-4DDB-9FB5-CF47275D91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83" r="30271" b="21622"/>
            <a:stretch/>
          </p:blipFill>
          <p:spPr>
            <a:xfrm>
              <a:off x="3646714" y="3254976"/>
              <a:ext cx="1208315" cy="361064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cxnSp>
          <p:nvCxnSpPr>
            <p:cNvPr id="6" name="מחבר ישר 5">
              <a:extLst>
                <a:ext uri="{FF2B5EF4-FFF2-40B4-BE49-F238E27FC236}">
                  <a16:creationId xmlns:a16="http://schemas.microsoft.com/office/drawing/2014/main" xmlns="" id="{083398CC-F820-44FD-8325-A150A4E949BF}"/>
                </a:ext>
              </a:extLst>
            </p:cNvPr>
            <p:cNvCxnSpPr/>
            <p:nvPr/>
          </p:nvCxnSpPr>
          <p:spPr>
            <a:xfrm>
              <a:off x="0" y="3247358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תמונה 4" descr="תמונה שמכילה אדם, איש, קיר, מקורה&#10;&#10;התיאור נוצר באופן אוטומטי">
              <a:extLst>
                <a:ext uri="{FF2B5EF4-FFF2-40B4-BE49-F238E27FC236}">
                  <a16:creationId xmlns:a16="http://schemas.microsoft.com/office/drawing/2014/main" xmlns="" id="{0B10229B-464F-48A2-831C-A7AF5D000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970" t="-1" r="35156" b="15284"/>
            <a:stretch/>
          </p:blipFill>
          <p:spPr>
            <a:xfrm>
              <a:off x="1203912" y="3252492"/>
              <a:ext cx="1208315" cy="36031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8" name="תמונה 7" descr="תמונה שמכילה אדם, משקפיים, קיר, מקורה&#10;&#10;התיאור נוצר באופן אוטומטי">
              <a:extLst>
                <a:ext uri="{FF2B5EF4-FFF2-40B4-BE49-F238E27FC236}">
                  <a16:creationId xmlns:a16="http://schemas.microsoft.com/office/drawing/2014/main" xmlns="" id="{F583D280-21AE-4F00-9E60-5D97FF443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930" r="39761"/>
            <a:stretch/>
          </p:blipFill>
          <p:spPr>
            <a:xfrm>
              <a:off x="-4403" y="3253733"/>
              <a:ext cx="1208315" cy="36106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1" name="תמונה 10" descr="תמונה שמכילה אדם, איש, מחייך, לדגמן&#10;&#10;התיאור נוצר באופן אוטומטי">
              <a:extLst>
                <a:ext uri="{FF2B5EF4-FFF2-40B4-BE49-F238E27FC236}">
                  <a16:creationId xmlns:a16="http://schemas.microsoft.com/office/drawing/2014/main" xmlns="" id="{3007A4F9-16D6-4568-94DB-CA77B9AEE6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917" r="49767"/>
            <a:stretch/>
          </p:blipFill>
          <p:spPr>
            <a:xfrm>
              <a:off x="7336973" y="3251075"/>
              <a:ext cx="1208315" cy="36069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3" name="תמונה 12" descr="תמונה שמכילה אדם, אישה, לבן, לדגמן&#10;&#10;התיאור נוצר באופן אוטומטי">
              <a:extLst>
                <a:ext uri="{FF2B5EF4-FFF2-40B4-BE49-F238E27FC236}">
                  <a16:creationId xmlns:a16="http://schemas.microsoft.com/office/drawing/2014/main" xmlns="" id="{68FB91BD-03C1-4EFD-B9D1-96CAA99E4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042" r="27375"/>
            <a:stretch/>
          </p:blipFill>
          <p:spPr>
            <a:xfrm>
              <a:off x="11029615" y="3255240"/>
              <a:ext cx="1162385" cy="360038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5" name="תמונה 14" descr="תמונה שמכילה אדם, איש, מקורה&#10;&#10;התיאור נוצר באופן אוטומטי">
              <a:extLst>
                <a:ext uri="{FF2B5EF4-FFF2-40B4-BE49-F238E27FC236}">
                  <a16:creationId xmlns:a16="http://schemas.microsoft.com/office/drawing/2014/main" xmlns="" id="{DA2B9515-3A18-49AA-BE95-D5B44D857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373" t="15289" r="52814" b="10875"/>
            <a:stretch/>
          </p:blipFill>
          <p:spPr>
            <a:xfrm>
              <a:off x="8549692" y="3252489"/>
              <a:ext cx="1230084" cy="360313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xmlns="" id="{91C383DE-86BB-43F2-B35D-E64F87A08F16}"/>
              </a:ext>
            </a:extLst>
          </p:cNvPr>
          <p:cNvCxnSpPr>
            <a:cxnSpLocks/>
          </p:cNvCxnSpPr>
          <p:nvPr/>
        </p:nvCxnSpPr>
        <p:spPr>
          <a:xfrm>
            <a:off x="2538548" y="1971333"/>
            <a:ext cx="7145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xmlns="" id="{D78F86C8-7CF9-41D3-BBF2-B9B872670262}"/>
              </a:ext>
            </a:extLst>
          </p:cNvPr>
          <p:cNvSpPr txBox="1"/>
          <p:nvPr/>
        </p:nvSpPr>
        <p:spPr>
          <a:xfrm>
            <a:off x="2061713" y="2220127"/>
            <a:ext cx="7089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t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298 מתוך 798,  37% עונים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1319516" y="372144"/>
            <a:ext cx="7697701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Barlow Medium"/>
              </a:rPr>
              <a:t>נתונים</a:t>
            </a:r>
            <a:r>
              <a:rPr kumimoji="0" lang="he-IL" sz="3200" b="0" i="0" u="none" strike="noStrike" kern="0" cap="none" spc="0" normalizeH="0" noProof="0" dirty="0" smtClean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Barlow Medium"/>
              </a:rPr>
              <a:t> סוציו-דמוגרפים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Barlow Medium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4">
            <a:extLst>
              <a:ext uri="{FF2B5EF4-FFF2-40B4-BE49-F238E27FC236}">
                <a16:creationId xmlns:a16="http://schemas.microsoft.com/office/drawing/2014/main" xmlns="" id="{13B8F266-F025-4B80-88B2-9B51788354E7}"/>
              </a:ext>
            </a:extLst>
          </p:cNvPr>
          <p:cNvGraphicFramePr/>
          <p:nvPr>
            <p:extLst/>
          </p:nvPr>
        </p:nvGraphicFramePr>
        <p:xfrm>
          <a:off x="44790" y="1538062"/>
          <a:ext cx="5964419" cy="380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מחבר ישר 2">
            <a:extLst>
              <a:ext uri="{FF2B5EF4-FFF2-40B4-BE49-F238E27FC236}">
                <a16:creationId xmlns:a16="http://schemas.microsoft.com/office/drawing/2014/main" xmlns="" id="{D2F34387-1ADF-4967-8433-B3D5BF5A657B}"/>
              </a:ext>
            </a:extLst>
          </p:cNvPr>
          <p:cNvCxnSpPr>
            <a:cxnSpLocks/>
          </p:cNvCxnSpPr>
          <p:nvPr/>
        </p:nvCxnSpPr>
        <p:spPr>
          <a:xfrm>
            <a:off x="6009209" y="1344652"/>
            <a:ext cx="0" cy="55019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4">
            <a:extLst>
              <a:ext uri="{FF2B5EF4-FFF2-40B4-BE49-F238E27FC236}">
                <a16:creationId xmlns:a16="http://schemas.microsoft.com/office/drawing/2014/main" xmlns="" id="{13B8F266-F025-4B80-88B2-9B5178835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457178"/>
              </p:ext>
            </p:extLst>
          </p:nvPr>
        </p:nvGraphicFramePr>
        <p:xfrm>
          <a:off x="0" y="1721186"/>
          <a:ext cx="6721669" cy="4192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6525" y="6049910"/>
            <a:ext cx="500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91% מגדירים את עצמם כחילונים ביישוב,</a:t>
            </a:r>
          </a:p>
          <a:p>
            <a:pPr algn="r"/>
            <a:r>
              <a:rPr lang="he-IL" dirty="0" smtClean="0"/>
              <a:t>לעומת 36% שמגדירים את עצמם כחילונים במועצה.</a:t>
            </a:r>
          </a:p>
        </p:txBody>
      </p:sp>
      <p:graphicFrame>
        <p:nvGraphicFramePr>
          <p:cNvPr id="16" name="Chart 14">
            <a:extLst>
              <a:ext uri="{FF2B5EF4-FFF2-40B4-BE49-F238E27FC236}">
                <a16:creationId xmlns:a16="http://schemas.microsoft.com/office/drawing/2014/main" xmlns="" id="{13B8F266-F025-4B80-88B2-9B5178835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93172"/>
              </p:ext>
            </p:extLst>
          </p:nvPr>
        </p:nvGraphicFramePr>
        <p:xfrm>
          <a:off x="6129134" y="2012328"/>
          <a:ext cx="5964419" cy="380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9125" y="6049909"/>
            <a:ext cx="500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60% מגדירים את עצמם כאשכנזים ביישוב,</a:t>
            </a:r>
          </a:p>
          <a:p>
            <a:pPr algn="r"/>
            <a:r>
              <a:rPr lang="he-IL" dirty="0" smtClean="0"/>
              <a:t>לעומת 33% שמגדירים את עצמם כאשכנזים במועצה.</a:t>
            </a:r>
          </a:p>
        </p:txBody>
      </p:sp>
    </p:spTree>
    <p:extLst>
      <p:ext uri="{BB962C8B-B14F-4D97-AF65-F5344CB8AC3E}">
        <p14:creationId xmlns:p14="http://schemas.microsoft.com/office/powerpoint/2010/main" val="33961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="" xmlns:a16="http://schemas.microsoft.com/office/drawing/2014/main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="" xmlns:a16="http://schemas.microsoft.com/office/drawing/2014/main" id="{FA552FC0-ECAC-45BB-B04F-08E2A6A773B2}"/>
              </a:ext>
            </a:extLst>
          </p:cNvPr>
          <p:cNvSpPr/>
          <p:nvPr/>
        </p:nvSpPr>
        <p:spPr>
          <a:xfrm>
            <a:off x="762003" y="372144"/>
            <a:ext cx="8255214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Barlow Medium"/>
                <a:cs typeface="Calibri Light" panose="020F0302020204030204" pitchFamily="34" charset="0"/>
                <a:sym typeface="Barlow Medium"/>
              </a:rPr>
              <a:t>מגבלה</a:t>
            </a:r>
            <a:r>
              <a:rPr kumimoji="0" lang="he-IL" sz="3200" b="0" i="0" u="none" strike="noStrike" kern="0" cap="none" spc="0" normalizeH="0" noProof="0" dirty="0" smtClean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Barlow Medium"/>
                <a:cs typeface="Calibri Light" panose="020F0302020204030204" pitchFamily="34" charset="0"/>
                <a:sym typeface="Barlow Medium"/>
              </a:rPr>
              <a:t> פיזית/ נפשית או שכלית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Barlow Medium"/>
              <a:cs typeface="Calibri Light" panose="020F0302020204030204" pitchFamily="34" charset="0"/>
              <a:sym typeface="Barlow Medium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="" xmlns:a16="http://schemas.microsoft.com/office/drawing/2014/main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14">
            <a:extLst>
              <a:ext uri="{FF2B5EF4-FFF2-40B4-BE49-F238E27FC236}">
                <a16:creationId xmlns:a16="http://schemas.microsoft.com/office/drawing/2014/main" xmlns="" id="{98663799-9715-4511-8CB0-9C3BF1CFF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276742"/>
              </p:ext>
            </p:extLst>
          </p:nvPr>
        </p:nvGraphicFramePr>
        <p:xfrm>
          <a:off x="5962650" y="1861058"/>
          <a:ext cx="6019283" cy="446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38875" y="6005709"/>
            <a:ext cx="5300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*</a:t>
            </a:r>
            <a:r>
              <a:rPr lang="he-IL" sz="1400" dirty="0" smtClean="0"/>
              <a:t>11</a:t>
            </a:r>
            <a:r>
              <a:rPr lang="he-IL" sz="1400" dirty="0"/>
              <a:t>%</a:t>
            </a:r>
            <a:r>
              <a:rPr lang="he-IL" sz="1400" dirty="0" smtClean="0"/>
              <a:t> מתושבי המועצה מתמודדים עם מגבלה (הם או מי מבני משפחתם),</a:t>
            </a:r>
          </a:p>
          <a:p>
            <a:pPr algn="r"/>
            <a:r>
              <a:rPr lang="he-IL" sz="1400" dirty="0" smtClean="0"/>
              <a:t> 17% מתושבי מדינת ישראל מתמודדים עם מגבלה.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19775" y="1318175"/>
            <a:ext cx="59218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500" dirty="0" smtClean="0"/>
              <a:t>5% מתושבי לכיש מתמודדים עם מגבלה (הם או מי מבני משפחתם). </a:t>
            </a:r>
            <a:endParaRPr lang="en-US" sz="1500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20246"/>
              </p:ext>
            </p:extLst>
          </p:nvPr>
        </p:nvGraphicFramePr>
        <p:xfrm>
          <a:off x="571503" y="2248704"/>
          <a:ext cx="4238629" cy="1642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4751"/>
                <a:gridCol w="523878"/>
              </a:tblGrid>
              <a:tr h="456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סוג מגבלה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מס'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3952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לקות ראייה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52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שברתי קרסול ומוגבלת מבחינת</a:t>
                      </a:r>
                      <a:r>
                        <a:rPr lang="he-IL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תנועה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52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אימא משותקת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7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105034" y="372144"/>
            <a:ext cx="8912183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Barlow Medium"/>
                <a:cs typeface="Calibri Light" panose="020F0302020204030204" pitchFamily="34" charset="0"/>
                <a:sym typeface="Barlow Medium"/>
              </a:rPr>
              <a:t>התנהגויות קהילתיות: עזרה לשכנים</a:t>
            </a:r>
            <a:endParaRPr kumimoji="0" lang="he-IL" sz="2200" b="0" i="0" u="none" strike="noStrike" kern="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Barlow Medium"/>
              <a:cs typeface="Calibri Light" panose="020F0302020204030204" pitchFamily="34" charset="0"/>
              <a:sym typeface="Barlow Medium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5">
            <a:extLst>
              <a:ext uri="{FF2B5EF4-FFF2-40B4-BE49-F238E27FC236}">
                <a16:creationId xmlns:a16="http://schemas.microsoft.com/office/drawing/2014/main" xmlns="" id="{6011BD6D-1E33-4E61-B0A9-BDA2A8158D3D}"/>
              </a:ext>
            </a:extLst>
          </p:cNvPr>
          <p:cNvGraphicFramePr/>
          <p:nvPr>
            <p:extLst/>
          </p:nvPr>
        </p:nvGraphicFramePr>
        <p:xfrm>
          <a:off x="5622535" y="1362976"/>
          <a:ext cx="6032281" cy="531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1CD961-6F6B-4364-93F4-1F61C4EE068A}"/>
              </a:ext>
            </a:extLst>
          </p:cNvPr>
          <p:cNvSpPr txBox="1"/>
          <p:nvPr/>
        </p:nvSpPr>
        <p:spPr>
          <a:xfrm>
            <a:off x="535729" y="1522704"/>
            <a:ext cx="503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מי עוזר יותר לשכנים?*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6E6C909-6766-45B0-BCF2-A11E57DD9E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49072" y="2068701"/>
          <a:ext cx="3075084" cy="20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542">
                  <a:extLst>
                    <a:ext uri="{9D8B030D-6E8A-4147-A177-3AD203B41FA5}">
                      <a16:colId xmlns:a16="http://schemas.microsoft.com/office/drawing/2014/main" xmlns="" val="1691379874"/>
                    </a:ext>
                  </a:extLst>
                </a:gridCol>
                <a:gridCol w="1537542">
                  <a:extLst>
                    <a:ext uri="{9D8B030D-6E8A-4147-A177-3AD203B41FA5}">
                      <a16:colId xmlns:a16="http://schemas.microsoft.com/office/drawing/2014/main" xmlns="" val="20865480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הרבה</a:t>
                      </a:r>
                      <a:endParaRPr lang="aa-E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he-I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2667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35-54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 dirty="0">
                          <a:effectLst/>
                        </a:rPr>
                        <a:t>גיל</a:t>
                      </a:r>
                      <a:endParaRPr lang="he-I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8797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a-E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Calibri"/>
                        </a:rPr>
                        <a:t>-</a:t>
                      </a:r>
                      <a:endParaRPr kumimoji="0" lang="aa-E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 dirty="0">
                          <a:effectLst/>
                        </a:rPr>
                        <a:t>מין</a:t>
                      </a:r>
                      <a:endParaRPr lang="he-I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10559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Calibri"/>
                        </a:rPr>
                        <a:t>מעל הממוצע</a:t>
                      </a:r>
                      <a:endParaRPr kumimoji="0" lang="aa-E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מצב כלכלי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01423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aa-ET" sz="1200" u="none" strike="noStrike" dirty="0">
                          <a:effectLst/>
                        </a:rPr>
                        <a:t>-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סוג בית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36286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11-20 שנים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וותק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946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הרחבה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יישוב וותיק/ הרחבה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34407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89B4F1-E1B0-4347-82FB-EAD1AC4AACB6}"/>
              </a:ext>
            </a:extLst>
          </p:cNvPr>
          <p:cNvSpPr txBox="1"/>
          <p:nvPr/>
        </p:nvSpPr>
        <p:spPr>
          <a:xfrm>
            <a:off x="459529" y="6426866"/>
            <a:ext cx="5035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*המשיבים שלא עוזרים כלל לשכנים לא מאופיינים עקב מיעוט משיבים בקטגוריה</a:t>
            </a:r>
            <a:endParaRPr kumimoji="0" lang="x-none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552575" y="4232677"/>
            <a:ext cx="326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dirty="0" smtClean="0"/>
              <a:t>5% </a:t>
            </a:r>
            <a:r>
              <a:rPr lang="he-IL" dirty="0"/>
              <a:t>מהתושבים, </a:t>
            </a:r>
            <a:r>
              <a:rPr lang="he-IL" dirty="0" smtClean="0"/>
              <a:t>15 </a:t>
            </a:r>
            <a:r>
              <a:rPr lang="he-IL" dirty="0"/>
              <a:t>במספר לא עוזרים כלל לשכנים.</a:t>
            </a:r>
          </a:p>
        </p:txBody>
      </p:sp>
    </p:spTree>
    <p:extLst>
      <p:ext uri="{BB962C8B-B14F-4D97-AF65-F5344CB8AC3E}">
        <p14:creationId xmlns:p14="http://schemas.microsoft.com/office/powerpoint/2010/main" val="12695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105034" y="372144"/>
            <a:ext cx="8912183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Barlow Medium"/>
                <a:cs typeface="Calibri Light" panose="020F0302020204030204" pitchFamily="34" charset="0"/>
                <a:sym typeface="Barlow Medium"/>
              </a:rPr>
              <a:t>התנהגויות קהילתיות: צריכת שירותים</a:t>
            </a:r>
            <a:endParaRPr kumimoji="0" lang="he-IL" sz="2200" b="0" i="0" u="none" strike="noStrike" kern="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Barlow Medium"/>
              <a:cs typeface="Calibri Light" panose="020F0302020204030204" pitchFamily="34" charset="0"/>
              <a:sym typeface="Barlow Medium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5">
            <a:extLst>
              <a:ext uri="{FF2B5EF4-FFF2-40B4-BE49-F238E27FC236}">
                <a16:creationId xmlns:a16="http://schemas.microsoft.com/office/drawing/2014/main" xmlns="" id="{6011BD6D-1E33-4E61-B0A9-BDA2A8158D3D}"/>
              </a:ext>
            </a:extLst>
          </p:cNvPr>
          <p:cNvGraphicFramePr/>
          <p:nvPr>
            <p:extLst/>
          </p:nvPr>
        </p:nvGraphicFramePr>
        <p:xfrm>
          <a:off x="5571105" y="1372915"/>
          <a:ext cx="6032281" cy="531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891285-4A56-476C-A521-13504690D6DC}"/>
              </a:ext>
            </a:extLst>
          </p:cNvPr>
          <p:cNvSpPr txBox="1"/>
          <p:nvPr/>
        </p:nvSpPr>
        <p:spPr>
          <a:xfrm>
            <a:off x="459529" y="6426866"/>
            <a:ext cx="5035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*המשיבים שלא צורכים כלל שירותים לא מאופיינים עקב מיעוט משיבים בקטגוריה</a:t>
            </a:r>
            <a:endParaRPr kumimoji="0" lang="x-none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27490885-F721-4176-85C2-5D9E39C171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49072" y="2068701"/>
          <a:ext cx="3075084" cy="20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542">
                  <a:extLst>
                    <a:ext uri="{9D8B030D-6E8A-4147-A177-3AD203B41FA5}">
                      <a16:colId xmlns:a16="http://schemas.microsoft.com/office/drawing/2014/main" xmlns="" val="1691379874"/>
                    </a:ext>
                  </a:extLst>
                </a:gridCol>
                <a:gridCol w="1537542">
                  <a:extLst>
                    <a:ext uri="{9D8B030D-6E8A-4147-A177-3AD203B41FA5}">
                      <a16:colId xmlns:a16="http://schemas.microsoft.com/office/drawing/2014/main" xmlns="" val="20865480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הרבה</a:t>
                      </a:r>
                      <a:endParaRPr lang="aa-E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he-I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2667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35-54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 dirty="0">
                          <a:effectLst/>
                        </a:rPr>
                        <a:t>גיל</a:t>
                      </a:r>
                      <a:endParaRPr lang="he-I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8797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a-E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Calibri"/>
                        </a:rPr>
                        <a:t>-</a:t>
                      </a:r>
                      <a:endParaRPr kumimoji="0" lang="aa-E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 dirty="0">
                          <a:effectLst/>
                        </a:rPr>
                        <a:t>מין</a:t>
                      </a:r>
                      <a:endParaRPr lang="he-I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10559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Calibri"/>
                        </a:rPr>
                        <a:t>מעל הממוצע</a:t>
                      </a:r>
                      <a:endParaRPr kumimoji="0" lang="aa-E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מצב כלכלי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01423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aa-ET" sz="1200" u="none" strike="noStrike" dirty="0">
                          <a:effectLst/>
                        </a:rPr>
                        <a:t>-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סוג בית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36286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וותק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946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הרחבה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יישוב וותיק/ הרחבה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34407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A484DA-55C9-43C7-840F-799D62F4AA06}"/>
              </a:ext>
            </a:extLst>
          </p:cNvPr>
          <p:cNvSpPr txBox="1"/>
          <p:nvPr/>
        </p:nvSpPr>
        <p:spPr>
          <a:xfrm>
            <a:off x="535729" y="1522704"/>
            <a:ext cx="503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מי צורך יותר שירותים במקום המגורים?*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105034" y="372144"/>
            <a:ext cx="8912183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Barlow Medium"/>
                <a:cs typeface="Calibri Light" panose="020F0302020204030204" pitchFamily="34" charset="0"/>
                <a:sym typeface="Barlow Medium"/>
              </a:rPr>
              <a:t>התנהגויות קהילתיות: אינטראקציות עם השכנים</a:t>
            </a:r>
            <a:endParaRPr kumimoji="0" lang="he-IL" sz="2200" b="0" i="0" u="none" strike="noStrike" kern="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Barlow Medium"/>
              <a:cs typeface="Calibri Light" panose="020F0302020204030204" pitchFamily="34" charset="0"/>
              <a:sym typeface="Barlow Medium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5">
            <a:extLst>
              <a:ext uri="{FF2B5EF4-FFF2-40B4-BE49-F238E27FC236}">
                <a16:creationId xmlns:a16="http://schemas.microsoft.com/office/drawing/2014/main" xmlns="" id="{6011BD6D-1E33-4E61-B0A9-BDA2A8158D3D}"/>
              </a:ext>
            </a:extLst>
          </p:cNvPr>
          <p:cNvGraphicFramePr/>
          <p:nvPr>
            <p:extLst/>
          </p:nvPr>
        </p:nvGraphicFramePr>
        <p:xfrm>
          <a:off x="5675420" y="1303341"/>
          <a:ext cx="6032281" cy="531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79775D-41C7-4F26-9F7A-BF8A9D882A0A}"/>
              </a:ext>
            </a:extLst>
          </p:cNvPr>
          <p:cNvSpPr txBox="1"/>
          <p:nvPr/>
        </p:nvSpPr>
        <p:spPr>
          <a:xfrm>
            <a:off x="535729" y="1522704"/>
            <a:ext cx="503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מי מקיים יותר אינטראקציות עם השכנים?*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1CCD39-6605-401C-BC97-2C56F346BF36}"/>
              </a:ext>
            </a:extLst>
          </p:cNvPr>
          <p:cNvSpPr txBox="1"/>
          <p:nvPr/>
        </p:nvSpPr>
        <p:spPr>
          <a:xfrm>
            <a:off x="459529" y="6426866"/>
            <a:ext cx="5035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*המשיבים שלא מקיימים כלל אינטראקציות לא מאופיינים עקב מיעוט משיבים בקטגוריה</a:t>
            </a:r>
            <a:endParaRPr kumimoji="0" lang="x-none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F7FB3CFD-E77C-4770-A04B-96C117360C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49072" y="2068701"/>
          <a:ext cx="3075084" cy="20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542">
                  <a:extLst>
                    <a:ext uri="{9D8B030D-6E8A-4147-A177-3AD203B41FA5}">
                      <a16:colId xmlns:a16="http://schemas.microsoft.com/office/drawing/2014/main" xmlns="" val="1691379874"/>
                    </a:ext>
                  </a:extLst>
                </a:gridCol>
                <a:gridCol w="1537542">
                  <a:extLst>
                    <a:ext uri="{9D8B030D-6E8A-4147-A177-3AD203B41FA5}">
                      <a16:colId xmlns:a16="http://schemas.microsoft.com/office/drawing/2014/main" xmlns="" val="20865480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הרבה</a:t>
                      </a:r>
                      <a:endParaRPr lang="aa-E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he-I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2667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"/>
                        </a:rPr>
                        <a:t>-</a:t>
                      </a:r>
                      <a:endParaRPr kumimoji="0" lang="aa-E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 dirty="0">
                          <a:effectLst/>
                        </a:rPr>
                        <a:t>גיל</a:t>
                      </a:r>
                      <a:endParaRPr lang="he-I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8797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"/>
                        </a:rPr>
                        <a:t>-</a:t>
                      </a:r>
                      <a:endParaRPr kumimoji="0" lang="aa-E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 dirty="0">
                          <a:effectLst/>
                        </a:rPr>
                        <a:t>מין</a:t>
                      </a:r>
                      <a:endParaRPr lang="he-I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10559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"/>
                        </a:rPr>
                        <a:t>מעל הממוצע</a:t>
                      </a:r>
                      <a:endParaRPr kumimoji="0" lang="aa-E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מצב כלכלי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01423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"/>
                        </a:rPr>
                        <a:t>-</a:t>
                      </a:r>
                      <a:endParaRPr kumimoji="0" lang="aa-E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סוג בית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36286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"/>
                        </a:rPr>
                        <a:t>-</a:t>
                      </a:r>
                      <a:endParaRPr kumimoji="0" lang="aa-E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וותק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946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"/>
                        </a:rPr>
                        <a:t>הרחבה</a:t>
                      </a:r>
                      <a:endParaRPr kumimoji="0" lang="aa-E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יישוב וותיק/ הרחבה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344076"/>
                  </a:ext>
                </a:extLst>
              </a:tr>
            </a:tbl>
          </a:graphicData>
        </a:graphic>
      </p:graphicFrame>
      <p:sp>
        <p:nvSpPr>
          <p:cNvPr id="12" name="מלבן 11"/>
          <p:cNvSpPr/>
          <p:nvPr/>
        </p:nvSpPr>
        <p:spPr>
          <a:xfrm>
            <a:off x="459529" y="4234201"/>
            <a:ext cx="4384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dirty="0" smtClean="0"/>
              <a:t>קיום אינטראקציות עם שכנים הינה אחת הפעולות שמגבירה באופן המשמעותי ביותר קהילתיות בכלל הממדים.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035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105034" y="372144"/>
            <a:ext cx="8912183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Barlow Medium"/>
                <a:cs typeface="Calibri Light" panose="020F0302020204030204" pitchFamily="34" charset="0"/>
                <a:sym typeface="Barlow Medium"/>
              </a:rPr>
              <a:t>התנהגויות קהילתיות: פעולות לקידום האזור</a:t>
            </a:r>
            <a:endParaRPr kumimoji="0" lang="he-IL" sz="2200" b="0" i="0" u="none" strike="noStrike" kern="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Barlow Medium"/>
              <a:cs typeface="Calibri Light" panose="020F0302020204030204" pitchFamily="34" charset="0"/>
              <a:sym typeface="Barlow Medium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5">
            <a:extLst>
              <a:ext uri="{FF2B5EF4-FFF2-40B4-BE49-F238E27FC236}">
                <a16:creationId xmlns:a16="http://schemas.microsoft.com/office/drawing/2014/main" xmlns="" id="{6011BD6D-1E33-4E61-B0A9-BDA2A8158D3D}"/>
              </a:ext>
            </a:extLst>
          </p:cNvPr>
          <p:cNvGraphicFramePr/>
          <p:nvPr>
            <p:extLst/>
          </p:nvPr>
        </p:nvGraphicFramePr>
        <p:xfrm>
          <a:off x="5571105" y="1293402"/>
          <a:ext cx="6032281" cy="531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AE25668-C0E4-4C6A-8B10-08B25C0FD5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82980" y="2121338"/>
          <a:ext cx="4004067" cy="2158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4689">
                  <a:extLst>
                    <a:ext uri="{9D8B030D-6E8A-4147-A177-3AD203B41FA5}">
                      <a16:colId xmlns:a16="http://schemas.microsoft.com/office/drawing/2014/main" xmlns="" val="1691379874"/>
                    </a:ext>
                  </a:extLst>
                </a:gridCol>
                <a:gridCol w="1334689">
                  <a:extLst>
                    <a:ext uri="{9D8B030D-6E8A-4147-A177-3AD203B41FA5}">
                      <a16:colId xmlns:a16="http://schemas.microsoft.com/office/drawing/2014/main" xmlns="" val="3781916787"/>
                    </a:ext>
                  </a:extLst>
                </a:gridCol>
                <a:gridCol w="1334689">
                  <a:extLst>
                    <a:ext uri="{9D8B030D-6E8A-4147-A177-3AD203B41FA5}">
                      <a16:colId xmlns:a16="http://schemas.microsoft.com/office/drawing/2014/main" xmlns="" val="20865480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הרבה</a:t>
                      </a:r>
                      <a:endParaRPr lang="aa-E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לא עושים כלל</a:t>
                      </a:r>
                      <a:endParaRPr lang="aa-E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he-I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2667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aa-ET" sz="1200" u="none" strike="noStrike" dirty="0">
                          <a:effectLst/>
                        </a:rPr>
                        <a:t>-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18-34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 dirty="0">
                          <a:effectLst/>
                        </a:rPr>
                        <a:t>גיל</a:t>
                      </a:r>
                      <a:endParaRPr lang="he-I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8797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aa-ET" sz="1200" u="none" strike="noStrike" dirty="0">
                          <a:effectLst/>
                        </a:rPr>
                        <a:t>-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u="none" strike="noStrike" dirty="0">
                          <a:effectLst/>
                        </a:rPr>
                        <a:t>מין</a:t>
                      </a:r>
                      <a:endParaRPr lang="he-I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10559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u="none" strike="noStrike" dirty="0">
                          <a:effectLst/>
                        </a:rPr>
                        <a:t>-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מצב כלכלי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01423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aa-ET" sz="1200" u="none" strike="noStrike" dirty="0">
                          <a:effectLst/>
                        </a:rPr>
                        <a:t>-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a-ET" sz="1200" u="none" strike="noStrike" dirty="0">
                          <a:effectLst/>
                        </a:rPr>
                        <a:t>-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סוג בית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36286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u="none" strike="noStrike" dirty="0">
                          <a:effectLst/>
                        </a:rPr>
                        <a:t>מעל 20 שנים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a-ET" sz="1200" u="none" strike="noStrike" dirty="0">
                          <a:effectLst/>
                        </a:rPr>
                        <a:t>-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וותק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946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a-ET" sz="1200" u="none" strike="noStrike" dirty="0">
                          <a:effectLst/>
                        </a:rPr>
                        <a:t>-</a:t>
                      </a:r>
                      <a:endParaRPr lang="aa-E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יישוב וותיק/ הרחבה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34407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DC7F76-7488-446C-B402-82F27B448B4B}"/>
              </a:ext>
            </a:extLst>
          </p:cNvPr>
          <p:cNvSpPr txBox="1"/>
          <p:nvPr/>
        </p:nvSpPr>
        <p:spPr>
          <a:xfrm>
            <a:off x="535729" y="1522704"/>
            <a:ext cx="503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מי עושה יותר פעולות לקידום האזור, ומי פחות?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982980" y="4509170"/>
            <a:ext cx="4156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אנשים בעלי </a:t>
            </a:r>
            <a:r>
              <a:rPr lang="he-IL" dirty="0" smtClean="0"/>
              <a:t>ותק של מעל 20 שנים ביישוב מקדמים </a:t>
            </a:r>
            <a:r>
              <a:rPr lang="he-IL" dirty="0"/>
              <a:t>הרבה פעולות לקידום האזור- חברות בוועדה יישובית/ מועצתית </a:t>
            </a:r>
            <a:r>
              <a:rPr lang="he-IL" dirty="0" smtClean="0"/>
              <a:t>ועוד.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8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1319516" y="372144"/>
            <a:ext cx="7697701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Barlow Medium"/>
              </a:rPr>
              <a:t>קהילתיות בישוב</a:t>
            </a: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4">
            <a:extLst>
              <a:ext uri="{FF2B5EF4-FFF2-40B4-BE49-F238E27FC236}">
                <a16:creationId xmlns:a16="http://schemas.microsoft.com/office/drawing/2014/main" xmlns="" id="{13B8F266-F025-4B80-88B2-9B5178835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125770"/>
              </p:ext>
            </p:extLst>
          </p:nvPr>
        </p:nvGraphicFramePr>
        <p:xfrm>
          <a:off x="5659414" y="1650377"/>
          <a:ext cx="6381550" cy="451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מחבר ישר 2">
            <a:extLst>
              <a:ext uri="{FF2B5EF4-FFF2-40B4-BE49-F238E27FC236}">
                <a16:creationId xmlns:a16="http://schemas.microsoft.com/office/drawing/2014/main" xmlns="" id="{D2F34387-1ADF-4967-8433-B3D5BF5A657B}"/>
              </a:ext>
            </a:extLst>
          </p:cNvPr>
          <p:cNvCxnSpPr>
            <a:cxnSpLocks/>
          </p:cNvCxnSpPr>
          <p:nvPr/>
        </p:nvCxnSpPr>
        <p:spPr>
          <a:xfrm>
            <a:off x="6009209" y="1344652"/>
            <a:ext cx="0" cy="55019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5">
            <a:extLst>
              <a:ext uri="{FF2B5EF4-FFF2-40B4-BE49-F238E27FC236}">
                <a16:creationId xmlns:a16="http://schemas.microsoft.com/office/drawing/2014/main" xmlns="" id="{2E1EDC01-5D4F-4E0D-8E45-872B913BE8F3}"/>
              </a:ext>
            </a:extLst>
          </p:cNvPr>
          <p:cNvGraphicFramePr/>
          <p:nvPr>
            <p:extLst/>
          </p:nvPr>
        </p:nvGraphicFramePr>
        <p:xfrm>
          <a:off x="257972" y="1041673"/>
          <a:ext cx="5258566" cy="551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357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762003" y="372144"/>
            <a:ext cx="8255214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Barlow Medium"/>
                <a:cs typeface="Calibri Light" panose="020F0302020204030204" pitchFamily="34" charset="0"/>
                <a:sym typeface="Barlow Medium"/>
              </a:rPr>
              <a:t>תפיסת קהילתיות: לפי גיל</a:t>
            </a:r>
            <a:r>
              <a:rPr lang="he-IL" sz="3200" kern="0" dirty="0">
                <a:solidFill>
                  <a:srgbClr val="F68B1F"/>
                </a:solidFill>
                <a:cs typeface="Calibri Light" panose="020F0302020204030204" pitchFamily="34" charset="0"/>
              </a:rPr>
              <a:t> (יישוב לכיש)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Barlow Medium"/>
              <a:cs typeface="Calibri Light" panose="020F0302020204030204" pitchFamily="34" charset="0"/>
              <a:sym typeface="Barlow Medium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תרשים 41">
            <a:extLst>
              <a:ext uri="{FF2B5EF4-FFF2-40B4-BE49-F238E27FC236}">
                <a16:creationId xmlns:a16="http://schemas.microsoft.com/office/drawing/2014/main" xmlns="" id="{BA6996F8-DBC7-4049-B300-495530F620DD}"/>
              </a:ext>
            </a:extLst>
          </p:cNvPr>
          <p:cNvGraphicFramePr/>
          <p:nvPr>
            <p:extLst/>
          </p:nvPr>
        </p:nvGraphicFramePr>
        <p:xfrm>
          <a:off x="4486926" y="1832822"/>
          <a:ext cx="8255214" cy="46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xmlns="" id="{E0B78D9A-0A37-4A29-B8A0-6774E7E87A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1074" y="3109689"/>
          <a:ext cx="597242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449">
                  <a:extLst>
                    <a:ext uri="{9D8B030D-6E8A-4147-A177-3AD203B41FA5}">
                      <a16:colId xmlns:a16="http://schemas.microsoft.com/office/drawing/2014/main" xmlns="" val="1844279349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2626601683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3116646372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975533656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1255971425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1033986372"/>
                    </a:ext>
                  </a:extLst>
                </a:gridCol>
                <a:gridCol w="683735">
                  <a:extLst>
                    <a:ext uri="{9D8B030D-6E8A-4147-A177-3AD203B41FA5}">
                      <a16:colId xmlns:a16="http://schemas.microsoft.com/office/drawing/2014/main" xmlns="" val="256271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שייכות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מחויבות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פעולה קולקטיבית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משמעותיות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אמון והדדיות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חיבוריות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02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56AF4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</a:t>
                      </a:r>
                      <a:r>
                        <a:rPr lang="he-IL" sz="1400" b="1" dirty="0">
                          <a:solidFill>
                            <a:srgbClr val="56AF4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ומעלה</a:t>
                      </a:r>
                      <a:endParaRPr lang="x-none" sz="1400" b="1" dirty="0">
                        <a:solidFill>
                          <a:srgbClr val="56AF4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68B1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18-34</a:t>
                      </a:r>
                      <a:endParaRPr lang="x-none" sz="1400" b="1" dirty="0">
                        <a:solidFill>
                          <a:srgbClr val="F68B1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גבוה</a:t>
                      </a:r>
                    </a:p>
                    <a:p>
                      <a:pPr algn="ctr"/>
                      <a:r>
                        <a:rPr lang="he-IL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משאר הקבוצות</a:t>
                      </a:r>
                      <a:endParaRPr lang="x-non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4641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נמוך</a:t>
                      </a:r>
                    </a:p>
                    <a:p>
                      <a:pPr algn="ctr"/>
                      <a:r>
                        <a:rPr lang="he-IL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משאר הקבוצות</a:t>
                      </a:r>
                      <a:endParaRPr lang="x-non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4557693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D5C6031-0A97-4200-831F-7AA676958034}"/>
              </a:ext>
            </a:extLst>
          </p:cNvPr>
          <p:cNvSpPr txBox="1"/>
          <p:nvPr/>
        </p:nvSpPr>
        <p:spPr>
          <a:xfrm>
            <a:off x="1075038" y="2539670"/>
            <a:ext cx="412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סיכום: פערים בין הקבוצות בממדי הקהילתיות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762003" y="372144"/>
            <a:ext cx="8255214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kern="0" dirty="0">
                <a:solidFill>
                  <a:srgbClr val="F68B1F"/>
                </a:solidFill>
                <a:cs typeface="Calibri Light" panose="020F0302020204030204" pitchFamily="34" charset="0"/>
              </a:rPr>
              <a:t>אמון והדדיות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Barlow Medium"/>
                <a:cs typeface="Calibri Light" panose="020F0302020204030204" pitchFamily="34" charset="0"/>
                <a:sym typeface="Barlow Medium"/>
              </a:rPr>
              <a:t>: לפי גיל</a:t>
            </a:r>
            <a:r>
              <a:rPr lang="he-IL" sz="3200" kern="0" dirty="0">
                <a:solidFill>
                  <a:srgbClr val="F68B1F"/>
                </a:solidFill>
                <a:cs typeface="Calibri Light" panose="020F0302020204030204" pitchFamily="34" charset="0"/>
              </a:rPr>
              <a:t> (יישוב לכיש)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Barlow Medium"/>
              <a:cs typeface="Calibri Light" panose="020F0302020204030204" pitchFamily="34" charset="0"/>
              <a:sym typeface="Barlow Medium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תרשים 41">
            <a:extLst>
              <a:ext uri="{FF2B5EF4-FFF2-40B4-BE49-F238E27FC236}">
                <a16:creationId xmlns:a16="http://schemas.microsoft.com/office/drawing/2014/main" xmlns="" id="{BA6996F8-DBC7-4049-B300-495530F620DD}"/>
              </a:ext>
            </a:extLst>
          </p:cNvPr>
          <p:cNvGraphicFramePr/>
          <p:nvPr>
            <p:extLst/>
          </p:nvPr>
        </p:nvGraphicFramePr>
        <p:xfrm>
          <a:off x="296430" y="1289957"/>
          <a:ext cx="11599139" cy="534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983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="" xmlns:a16="http://schemas.microsoft.com/office/drawing/2014/main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="" xmlns:a16="http://schemas.microsoft.com/office/drawing/2014/main" id="{FA552FC0-ECAC-45BB-B04F-08E2A6A773B2}"/>
              </a:ext>
            </a:extLst>
          </p:cNvPr>
          <p:cNvSpPr/>
          <p:nvPr/>
        </p:nvSpPr>
        <p:spPr>
          <a:xfrm>
            <a:off x="1319516" y="372144"/>
            <a:ext cx="7697701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Barlow Medium"/>
              </a:rPr>
              <a:t>סיכום </a:t>
            </a:r>
            <a:endParaRPr kumimoji="0" lang="he-IL" sz="3200" b="0" i="0" u="none" kern="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Barlow Medium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="" xmlns:a16="http://schemas.microsoft.com/office/drawing/2014/main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1025" y="1137875"/>
            <a:ext cx="1054759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1600" dirty="0" smtClean="0"/>
              <a:t>מדד הקהילתיות של היישוב- 7.1, מדד המועצה- 6.6.</a:t>
            </a:r>
          </a:p>
          <a:p>
            <a:pPr marL="285750" indent="-28575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1600" dirty="0" smtClean="0"/>
              <a:t>המדד הגבוה ביותר- שייכות (8.1), הנמוך ביותר- משמעותיות (4.7)</a:t>
            </a:r>
            <a:endParaRPr lang="he-IL" sz="1600" dirty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/>
              <a:t>גילאי 18-34 מעריכים במידה הגבוהה ביותר כי ניתן לגייס את תושבי המקום לקידום מטרות משותפות</a:t>
            </a:r>
            <a:r>
              <a:rPr lang="he-IL" sz="1600" dirty="0" smtClean="0"/>
              <a:t>.</a:t>
            </a:r>
            <a:endParaRPr lang="he-IL" sz="1600" dirty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/>
              <a:t>גילאי 55 ומעלה מרגישים אמון </a:t>
            </a:r>
            <a:r>
              <a:rPr lang="he-IL" sz="1600" dirty="0" smtClean="0"/>
              <a:t>והדדיות נמוכים </a:t>
            </a:r>
            <a:r>
              <a:rPr lang="he-IL" sz="1600" dirty="0"/>
              <a:t>ביחס ליתר קבוצות הגיל.</a:t>
            </a:r>
          </a:p>
          <a:p>
            <a:pPr marL="285750" indent="-28575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1600" dirty="0" smtClean="0"/>
              <a:t>אין פערים מובהקים בין יישוב ותיק או הרחבה בתפיסת הקהילתיות.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 smtClean="0"/>
              <a:t>שוכרים </a:t>
            </a:r>
            <a:r>
              <a:rPr lang="he-IL" sz="1600" dirty="0"/>
              <a:t>מרגישים בעלי קשרים חברתיים נמוכים יותר ובעלי פחות יכולת להשפיע על הנעשה במקום מגוריהם לעומת בעלי דירות.</a:t>
            </a:r>
          </a:p>
          <a:p>
            <a:pPr marL="285750" indent="-28575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1600" dirty="0" smtClean="0"/>
              <a:t>66% בעלי השכלה אקדמית ביישוב, לעומת 58% במועצה.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dirty="0"/>
              <a:t>3% מגדירים את עצמם מתחת לממוצע </a:t>
            </a:r>
            <a:r>
              <a:rPr lang="he-IL" sz="1600" dirty="0" smtClean="0"/>
              <a:t>ביישוב, לעומת 10</a:t>
            </a:r>
            <a:r>
              <a:rPr lang="he-IL" sz="1600" dirty="0"/>
              <a:t>% </a:t>
            </a:r>
            <a:r>
              <a:rPr lang="he-IL" sz="1600" dirty="0" smtClean="0"/>
              <a:t>במועצה.</a:t>
            </a:r>
          </a:p>
          <a:p>
            <a:pPr marL="285750" indent="-28575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1600" dirty="0" smtClean="0"/>
              <a:t>5% מתמודדים עם מגבלה (הם או מי מבני משפחתם). </a:t>
            </a:r>
            <a:endParaRPr lang="en-US" sz="1600" dirty="0" smtClean="0"/>
          </a:p>
          <a:p>
            <a:pPr marL="285750" indent="-28575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1600" dirty="0" smtClean="0"/>
              <a:t>100% מהמשיבים מקיימים אינטראקציות עם שכנים.</a:t>
            </a:r>
          </a:p>
          <a:p>
            <a:pPr marL="285750" indent="-28575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1600" dirty="0" smtClean="0"/>
              <a:t>6% מהמשיבים לא מזדהים עם אף מסגרת גיאוגרפית.</a:t>
            </a:r>
          </a:p>
          <a:p>
            <a:pPr marL="285750" indent="-28575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1600" dirty="0" smtClean="0"/>
              <a:t>89% מהתושבים מאמינים שקהילתיות היא היבט חשוב במקום מגוריהם.</a:t>
            </a:r>
          </a:p>
          <a:p>
            <a:pPr algn="r" rtl="1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41180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AB5C-6A9B-4BDA-9F29-79079244E735}" type="slidenum">
              <a:rPr lang="he-IL" smtClean="0"/>
              <a:pPr>
                <a:defRPr/>
              </a:pPr>
              <a:t>2</a:t>
            </a:fld>
            <a:endParaRPr lang="he-IL" dirty="0"/>
          </a:p>
        </p:txBody>
      </p:sp>
      <p:sp>
        <p:nvSpPr>
          <p:cNvPr id="3" name="מציין מיקום של מספר שקופית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586744" y="1764895"/>
            <a:ext cx="5871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25500" rtl="1" hangingPunct="0">
              <a:defRPr/>
            </a:pPr>
            <a:r>
              <a:rPr lang="he-IL" sz="3200" kern="0" dirty="0" smtClean="0">
                <a:solidFill>
                  <a:srgbClr val="F68B1F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Barlow Medium"/>
              </a:rPr>
              <a:t>מקבלת תוצאות ועד לתכנית עבודה</a:t>
            </a:r>
            <a:endParaRPr lang="he-IL" b="1" dirty="0">
              <a:solidFill>
                <a:srgbClr val="F68B1F"/>
              </a:solidFill>
              <a:latin typeface="Calibri Light" panose="020F0302020204030204" pitchFamily="34" charset="0"/>
              <a:cs typeface="Calibri Light" panose="020F0302020204030204" pitchFamily="34" charset="0"/>
              <a:sym typeface="Barlow Medium"/>
            </a:endParaRPr>
          </a:p>
        </p:txBody>
      </p:sp>
      <p:graphicFrame>
        <p:nvGraphicFramePr>
          <p:cNvPr id="5" name="דיאגרמה 4"/>
          <p:cNvGraphicFramePr/>
          <p:nvPr>
            <p:extLst/>
          </p:nvPr>
        </p:nvGraphicFramePr>
        <p:xfrm>
          <a:off x="1005840" y="1435608"/>
          <a:ext cx="9976104" cy="470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תמונה 5" descr="תמונה שמכילה טקסט&#10;&#10;התיאור נוצר באופן אוטומטי">
            <a:extLst>
              <a:ext uri="{FF2B5EF4-FFF2-40B4-BE49-F238E27FC236}">
                <a16:creationId xmlns="" xmlns:a16="http://schemas.microsoft.com/office/drawing/2014/main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260083"/>
            <a:ext cx="2271007" cy="405250"/>
          </a:xfrm>
          <a:prstGeom prst="rect">
            <a:avLst/>
          </a:prstGeom>
        </p:spPr>
      </p:pic>
      <p:pic>
        <p:nvPicPr>
          <p:cNvPr id="7" name="Picture 2" descr="לוגו מתנס אזורי לכיש-סופי-שקוף-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06" y="52621"/>
            <a:ext cx="879922" cy="8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תמונה 8" descr="lahisoriginalo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39" y="114066"/>
            <a:ext cx="571056" cy="67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קליק לרווחה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824" y="65377"/>
            <a:ext cx="1719997" cy="6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15695" y="558776"/>
            <a:ext cx="894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 smtClean="0"/>
              <a:t>מחלקת הרווחה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8324" y="617383"/>
            <a:ext cx="936376" cy="2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 smtClean="0"/>
              <a:t>מחלקת החינוך</a:t>
            </a:r>
            <a:endParaRPr lang="en-US" sz="900" dirty="0"/>
          </a:p>
        </p:txBody>
      </p:sp>
      <p:pic>
        <p:nvPicPr>
          <p:cNvPr id="12" name="Picture 12" descr="משרד החינוך - מנהל ומטה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r="11330" b="15813"/>
          <a:stretch/>
        </p:blipFill>
        <p:spPr bwMode="auto">
          <a:xfrm>
            <a:off x="2441714" y="160337"/>
            <a:ext cx="675476" cy="5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קבוצה 22">
            <a:extLst>
              <a:ext uri="{FF2B5EF4-FFF2-40B4-BE49-F238E27FC236}">
                <a16:creationId xmlns="" xmlns:a16="http://schemas.microsoft.com/office/drawing/2014/main" id="{C4EBDF37-7F06-4F15-A487-8225043E96AE}"/>
              </a:ext>
            </a:extLst>
          </p:cNvPr>
          <p:cNvGrpSpPr/>
          <p:nvPr/>
        </p:nvGrpSpPr>
        <p:grpSpPr>
          <a:xfrm>
            <a:off x="0" y="1605560"/>
            <a:ext cx="12192000" cy="120514"/>
            <a:chOff x="-1615000" y="2529137"/>
            <a:chExt cx="13807000" cy="2756966"/>
          </a:xfrm>
        </p:grpSpPr>
        <p:sp>
          <p:nvSpPr>
            <p:cNvPr id="24" name="מלבן 23">
              <a:extLst>
                <a:ext uri="{FF2B5EF4-FFF2-40B4-BE49-F238E27FC236}">
                  <a16:creationId xmlns="" xmlns:a16="http://schemas.microsoft.com/office/drawing/2014/main" id="{945A4F2B-90B9-4D41-B033-5C9DFD108CE4}"/>
                </a:ext>
              </a:extLst>
            </p:cNvPr>
            <p:cNvSpPr/>
            <p:nvPr/>
          </p:nvSpPr>
          <p:spPr>
            <a:xfrm>
              <a:off x="7593874" y="2529138"/>
              <a:ext cx="4598126" cy="2756965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מלבן 24">
              <a:extLst>
                <a:ext uri="{FF2B5EF4-FFF2-40B4-BE49-F238E27FC236}">
                  <a16:creationId xmlns="" xmlns:a16="http://schemas.microsoft.com/office/drawing/2014/main" id="{39578F7A-56BD-4889-B179-5E2091B0E3F5}"/>
                </a:ext>
              </a:extLst>
            </p:cNvPr>
            <p:cNvSpPr/>
            <p:nvPr/>
          </p:nvSpPr>
          <p:spPr>
            <a:xfrm>
              <a:off x="2989437" y="2529137"/>
              <a:ext cx="4598126" cy="2756965"/>
            </a:xfrm>
            <a:prstGeom prst="rect">
              <a:avLst/>
            </a:prstGeom>
            <a:solidFill>
              <a:srgbClr val="00A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מלבן 25">
              <a:extLst>
                <a:ext uri="{FF2B5EF4-FFF2-40B4-BE49-F238E27FC236}">
                  <a16:creationId xmlns="" xmlns:a16="http://schemas.microsoft.com/office/drawing/2014/main" id="{827BC7BB-B867-453F-81EB-8C8758F7BAD6}"/>
                </a:ext>
              </a:extLst>
            </p:cNvPr>
            <p:cNvSpPr/>
            <p:nvPr/>
          </p:nvSpPr>
          <p:spPr>
            <a:xfrm>
              <a:off x="-1615000" y="2529137"/>
              <a:ext cx="4598126" cy="2756965"/>
            </a:xfrm>
            <a:prstGeom prst="rect">
              <a:avLst/>
            </a:prstGeom>
            <a:solidFill>
              <a:srgbClr val="56A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6" name="קבוצה 5">
            <a:extLst>
              <a:ext uri="{FF2B5EF4-FFF2-40B4-BE49-F238E27FC236}">
                <a16:creationId xmlns="" xmlns:a16="http://schemas.microsoft.com/office/drawing/2014/main" id="{621154B3-3985-4CD0-B9D4-8B5ED6989017}"/>
              </a:ext>
            </a:extLst>
          </p:cNvPr>
          <p:cNvGrpSpPr/>
          <p:nvPr/>
        </p:nvGrpSpPr>
        <p:grpSpPr>
          <a:xfrm>
            <a:off x="0" y="1767840"/>
            <a:ext cx="12192000" cy="3439886"/>
            <a:chOff x="-1615000" y="2529137"/>
            <a:chExt cx="13807000" cy="2756966"/>
          </a:xfrm>
        </p:grpSpPr>
        <p:sp>
          <p:nvSpPr>
            <p:cNvPr id="4" name="מלבן 3">
              <a:extLst>
                <a:ext uri="{FF2B5EF4-FFF2-40B4-BE49-F238E27FC236}">
                  <a16:creationId xmlns="" xmlns:a16="http://schemas.microsoft.com/office/drawing/2014/main" id="{81809CFA-0B1F-4E42-A0BE-B925440EF278}"/>
                </a:ext>
              </a:extLst>
            </p:cNvPr>
            <p:cNvSpPr/>
            <p:nvPr/>
          </p:nvSpPr>
          <p:spPr>
            <a:xfrm>
              <a:off x="7593874" y="2529138"/>
              <a:ext cx="4598126" cy="2756965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8">
              <a:extLst>
                <a:ext uri="{FF2B5EF4-FFF2-40B4-BE49-F238E27FC236}">
                  <a16:creationId xmlns="" xmlns:a16="http://schemas.microsoft.com/office/drawing/2014/main" id="{C6DAF6A7-E6D8-4D79-A901-0BF9796FB08E}"/>
                </a:ext>
              </a:extLst>
            </p:cNvPr>
            <p:cNvSpPr/>
            <p:nvPr/>
          </p:nvSpPr>
          <p:spPr>
            <a:xfrm>
              <a:off x="2989437" y="2529137"/>
              <a:ext cx="4598126" cy="2756965"/>
            </a:xfrm>
            <a:prstGeom prst="rect">
              <a:avLst/>
            </a:prstGeom>
            <a:solidFill>
              <a:srgbClr val="00A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לבן 9">
              <a:extLst>
                <a:ext uri="{FF2B5EF4-FFF2-40B4-BE49-F238E27FC236}">
                  <a16:creationId xmlns="" xmlns:a16="http://schemas.microsoft.com/office/drawing/2014/main" id="{DBAD499B-A55A-413A-9ADB-4990A78ECEBA}"/>
                </a:ext>
              </a:extLst>
            </p:cNvPr>
            <p:cNvSpPr/>
            <p:nvPr/>
          </p:nvSpPr>
          <p:spPr>
            <a:xfrm>
              <a:off x="-1615000" y="2529137"/>
              <a:ext cx="4598126" cy="2756965"/>
            </a:xfrm>
            <a:prstGeom prst="rect">
              <a:avLst/>
            </a:prstGeom>
            <a:solidFill>
              <a:srgbClr val="56A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91" name="תמונה 90" descr="תמונה שמכילה טקסט&#10;&#10;התיאור נוצר באופן אוטומטי">
            <a:extLst>
              <a:ext uri="{FF2B5EF4-FFF2-40B4-BE49-F238E27FC236}">
                <a16:creationId xmlns="" xmlns:a16="http://schemas.microsoft.com/office/drawing/2014/main" id="{62C479C0-36BA-4CAE-9BD3-620365A88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90" name="Lorem Ipsum is simply dummy text of the printing and industryhas been">
            <a:extLst>
              <a:ext uri="{FF2B5EF4-FFF2-40B4-BE49-F238E27FC236}">
                <a16:creationId xmlns="" xmlns:a16="http://schemas.microsoft.com/office/drawing/2014/main" id="{DD59C300-50EC-43E3-90A1-C0BF0EC467A7}"/>
              </a:ext>
            </a:extLst>
          </p:cNvPr>
          <p:cNvSpPr/>
          <p:nvPr/>
        </p:nvSpPr>
        <p:spPr>
          <a:xfrm>
            <a:off x="8714736" y="1586982"/>
            <a:ext cx="3291840" cy="8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ctr" defTabSz="825500" rtl="1" eaLnBrk="1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Barlow Medium"/>
              </a:rPr>
              <a:t>שאלות הבנה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Barlow Medium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C152659E-AADD-41EA-BB35-ACE25AB8C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01" y="3750908"/>
            <a:ext cx="778965" cy="1293223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="" xmlns:a16="http://schemas.microsoft.com/office/drawing/2014/main" id="{1044842B-59A0-4AFF-96E9-C170C5E923B7}"/>
              </a:ext>
            </a:extLst>
          </p:cNvPr>
          <p:cNvSpPr txBox="1"/>
          <p:nvPr/>
        </p:nvSpPr>
        <p:spPr>
          <a:xfrm>
            <a:off x="9045293" y="2355185"/>
            <a:ext cx="2852793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מה לדעתך ההסבר לכמות המשיבים ביישוב?</a:t>
            </a:r>
          </a:p>
          <a:p>
            <a:pPr marR="0" lvl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kumimoji="0" lang="he-IL" sz="105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563" marR="0" lvl="0" indent="-182563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מה </a:t>
            </a: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משתקף לך 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מהממצאים?</a:t>
            </a:r>
          </a:p>
          <a:p>
            <a:pPr marR="0" lvl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563" marR="0" lvl="0" indent="-182563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מה גורם לך 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גאווה?</a:t>
            </a:r>
          </a:p>
          <a:p>
            <a:pPr marR="0" lvl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563" marR="0" lvl="0" indent="-182563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מה קשה 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לראות?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="" xmlns:a16="http://schemas.microsoft.com/office/drawing/2014/main" id="{F38A491D-42A4-48D5-B30B-68E7EEEB6F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37" y="3792495"/>
            <a:ext cx="778965" cy="129322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="" xmlns:a16="http://schemas.microsoft.com/office/drawing/2014/main" id="{208A0E3E-A98E-4171-B899-43848402BA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6" y="3818313"/>
            <a:ext cx="778965" cy="1293223"/>
          </a:xfrm>
          <a:prstGeom prst="rect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="" xmlns:a16="http://schemas.microsoft.com/office/drawing/2014/main" id="{D1364692-B2A7-457B-8929-5CEF25AA6B6B}"/>
              </a:ext>
            </a:extLst>
          </p:cNvPr>
          <p:cNvGrpSpPr/>
          <p:nvPr/>
        </p:nvGrpSpPr>
        <p:grpSpPr>
          <a:xfrm>
            <a:off x="0" y="5231524"/>
            <a:ext cx="12192000" cy="763477"/>
            <a:chOff x="-1615000" y="2529137"/>
            <a:chExt cx="13807000" cy="2756966"/>
          </a:xfrm>
        </p:grpSpPr>
        <p:sp>
          <p:nvSpPr>
            <p:cNvPr id="16" name="מלבן 15">
              <a:extLst>
                <a:ext uri="{FF2B5EF4-FFF2-40B4-BE49-F238E27FC236}">
                  <a16:creationId xmlns="" xmlns:a16="http://schemas.microsoft.com/office/drawing/2014/main" id="{B7940021-9BC1-4069-AE84-837C60CC3D20}"/>
                </a:ext>
              </a:extLst>
            </p:cNvPr>
            <p:cNvSpPr/>
            <p:nvPr/>
          </p:nvSpPr>
          <p:spPr>
            <a:xfrm>
              <a:off x="7593874" y="2529138"/>
              <a:ext cx="4598126" cy="2756965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מלבן 16">
              <a:extLst>
                <a:ext uri="{FF2B5EF4-FFF2-40B4-BE49-F238E27FC236}">
                  <a16:creationId xmlns="" xmlns:a16="http://schemas.microsoft.com/office/drawing/2014/main" id="{6800C2B6-96DD-4FC9-97E6-76718B139048}"/>
                </a:ext>
              </a:extLst>
            </p:cNvPr>
            <p:cNvSpPr/>
            <p:nvPr/>
          </p:nvSpPr>
          <p:spPr>
            <a:xfrm>
              <a:off x="2989437" y="2529137"/>
              <a:ext cx="4598126" cy="2756965"/>
            </a:xfrm>
            <a:prstGeom prst="rect">
              <a:avLst/>
            </a:prstGeom>
            <a:solidFill>
              <a:srgbClr val="00A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מלבן 17">
              <a:extLst>
                <a:ext uri="{FF2B5EF4-FFF2-40B4-BE49-F238E27FC236}">
                  <a16:creationId xmlns="" xmlns:a16="http://schemas.microsoft.com/office/drawing/2014/main" id="{F280F3C8-C1F4-49B0-A12D-0F7DAEB6B531}"/>
                </a:ext>
              </a:extLst>
            </p:cNvPr>
            <p:cNvSpPr/>
            <p:nvPr/>
          </p:nvSpPr>
          <p:spPr>
            <a:xfrm>
              <a:off x="-1615000" y="2529137"/>
              <a:ext cx="4598126" cy="2756965"/>
            </a:xfrm>
            <a:prstGeom prst="rect">
              <a:avLst/>
            </a:prstGeom>
            <a:solidFill>
              <a:srgbClr val="56A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9" name="Lorem Ipsum is simply dummy text of the printing and industryhas been">
            <a:extLst>
              <a:ext uri="{FF2B5EF4-FFF2-40B4-BE49-F238E27FC236}">
                <a16:creationId xmlns="" xmlns:a16="http://schemas.microsoft.com/office/drawing/2014/main" id="{6F2F9D8F-7F9D-473F-BE3B-D226654D7AF9}"/>
              </a:ext>
            </a:extLst>
          </p:cNvPr>
          <p:cNvSpPr/>
          <p:nvPr/>
        </p:nvSpPr>
        <p:spPr>
          <a:xfrm>
            <a:off x="4382907" y="1590905"/>
            <a:ext cx="3291840" cy="8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ctr" defTabSz="825500" rtl="1" eaLnBrk="1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Barlow Medium"/>
              </a:rPr>
              <a:t>שאלות חקר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Barlow Medium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="" xmlns:a16="http://schemas.microsoft.com/office/drawing/2014/main" id="{422F0F1D-1BA9-448C-9275-F042029C2768}"/>
              </a:ext>
            </a:extLst>
          </p:cNvPr>
          <p:cNvSpPr txBox="1"/>
          <p:nvPr/>
        </p:nvSpPr>
        <p:spPr>
          <a:xfrm>
            <a:off x="4428619" y="2367819"/>
            <a:ext cx="36079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מה 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עשוי להסביר ממצא גבוה </a:t>
            </a: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במיוחד?</a:t>
            </a:r>
          </a:p>
          <a:p>
            <a:pPr marR="0" lvl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563" marR="0" lvl="0" indent="-182563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מה עשוי להסביר ממצא נמוך </a:t>
            </a: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במיוחד?</a:t>
            </a:r>
          </a:p>
          <a:p>
            <a:pPr marR="0" lvl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kumimoji="0" lang="he-I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563" marR="0" lvl="0" indent="-182563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he-I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מה ניתן ללמוד מנתוני סיוע לשכנים ומצריכת השירותים במקום על קהילת היישוב?</a:t>
            </a:r>
          </a:p>
          <a:p>
            <a:pPr marR="0" lvl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lang="he-IL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563" marR="0" lvl="0" indent="-182563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האם</a:t>
            </a:r>
            <a:r>
              <a:rPr kumimoji="0" lang="he-IL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הנתונים שעלו בסקר עולים בקנה </a:t>
            </a:r>
          </a:p>
          <a:p>
            <a:pPr marR="0" lvl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kumimoji="0" lang="he-IL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אחד עם מעורבות התושבים בוועדות?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563" marR="0" lvl="0" indent="-182563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Lorem Ipsum is simply dummy text of the printing and industryhas been">
            <a:extLst>
              <a:ext uri="{FF2B5EF4-FFF2-40B4-BE49-F238E27FC236}">
                <a16:creationId xmlns="" xmlns:a16="http://schemas.microsoft.com/office/drawing/2014/main" id="{700C4A62-1F55-4909-936D-391FCDAFBEDE}"/>
              </a:ext>
            </a:extLst>
          </p:cNvPr>
          <p:cNvSpPr/>
          <p:nvPr/>
        </p:nvSpPr>
        <p:spPr>
          <a:xfrm>
            <a:off x="433254" y="1606730"/>
            <a:ext cx="3291840" cy="8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ctr" defTabSz="825500" rtl="1" eaLnBrk="1" fontAlgn="auto" latinLnBrk="0" hangingPunct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Barlow Medium"/>
              </a:rPr>
              <a:t>שאלות עתיד ותכנון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Barlow Medium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="" xmlns:a16="http://schemas.microsoft.com/office/drawing/2014/main" id="{0C8E2B15-BFF7-486E-85BD-16A90D07CDF0}"/>
              </a:ext>
            </a:extLst>
          </p:cNvPr>
          <p:cNvSpPr txBox="1"/>
          <p:nvPr/>
        </p:nvSpPr>
        <p:spPr>
          <a:xfrm>
            <a:off x="326505" y="2401351"/>
            <a:ext cx="36079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rtl="1">
              <a:buSzPct val="80000"/>
              <a:buFont typeface="Wingdings" panose="05000000000000000000" pitchFamily="2" charset="2"/>
              <a:buChar char="§"/>
              <a:defRPr/>
            </a:pPr>
            <a:r>
              <a:rPr lang="he-I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הגדרת הבעיה- </a:t>
            </a:r>
            <a:r>
              <a:rPr lang="he-I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מה מתוך הממצאים מספר את האתגר היישובי</a:t>
            </a:r>
            <a:r>
              <a:rPr lang="he-I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algn="just" rtl="1">
              <a:buSzPct val="80000"/>
              <a:defRPr/>
            </a:pPr>
            <a:endParaRPr kumimoji="0" lang="he-I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563" marR="0" lvl="0" indent="-182563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he-IL" sz="1600" noProof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כיצד ניתן לבנות תכנית עבודה מתוך הנתונים שעולים?</a:t>
            </a:r>
          </a:p>
          <a:p>
            <a:pPr marR="0" lvl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lang="he-IL" sz="1600" noProof="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563" marR="0" lvl="0" indent="-182563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he-I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מה היה עוזר לכם לקדם את תכנית העבודה?</a:t>
            </a:r>
          </a:p>
          <a:p>
            <a:pPr marR="0" lvl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lang="he-IL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2563" marR="0" lvl="0" indent="-182563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he-I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מהי </a:t>
            </a:r>
            <a:r>
              <a:rPr lang="he-I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תמונת העתיד </a:t>
            </a:r>
            <a:r>
              <a:rPr lang="he-I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המצופה?</a:t>
            </a:r>
            <a:endParaRPr lang="he-IL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kumimoji="0" lang="he-IL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9" name="Picture 2" descr="לוגו מתנס אזורי לכיש-סופי-שקוף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26" y="78918"/>
            <a:ext cx="879922" cy="8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תמונה 8" descr="lahisoriginalo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59" y="140363"/>
            <a:ext cx="571056" cy="67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 descr="קליק לרווחה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4" y="134806"/>
            <a:ext cx="1719997" cy="6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6444" y="643680"/>
            <a:ext cx="936376" cy="23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 smtClean="0"/>
              <a:t>מחלקת החינוך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843190" y="635698"/>
            <a:ext cx="894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 smtClean="0"/>
              <a:t>מחלקת הרווחה</a:t>
            </a:r>
            <a:endParaRPr lang="en-US" sz="900" dirty="0"/>
          </a:p>
        </p:txBody>
      </p:sp>
      <p:pic>
        <p:nvPicPr>
          <p:cNvPr id="34" name="Picture 12" descr="משרד החינוך - מנהל ומטה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r="11330" b="15813"/>
          <a:stretch/>
        </p:blipFill>
        <p:spPr bwMode="auto">
          <a:xfrm>
            <a:off x="129834" y="143502"/>
            <a:ext cx="675476" cy="5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="" xmlns:a16="http://schemas.microsoft.com/office/drawing/2014/main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="" xmlns:a16="http://schemas.microsoft.com/office/drawing/2014/main" id="{FA552FC0-ECAC-45BB-B04F-08E2A6A773B2}"/>
              </a:ext>
            </a:extLst>
          </p:cNvPr>
          <p:cNvSpPr/>
          <p:nvPr/>
        </p:nvSpPr>
        <p:spPr>
          <a:xfrm>
            <a:off x="-289369" y="386759"/>
            <a:ext cx="9306585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Barlow Medium"/>
              </a:rPr>
              <a:t>תפיסת קהילתיות – שאלות בכל ממד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Barlow Medium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="" xmlns:a16="http://schemas.microsoft.com/office/drawing/2014/main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ציין מיקום של מספר שקופית 64">
            <a:extLst>
              <a:ext uri="{FF2B5EF4-FFF2-40B4-BE49-F238E27FC236}">
                <a16:creationId xmlns="" xmlns:a16="http://schemas.microsoft.com/office/drawing/2014/main" id="{472DF299-6B4F-409B-8AAA-6B5D3EB3F1F9}"/>
              </a:ext>
            </a:extLst>
          </p:cNvPr>
          <p:cNvSpPr txBox="1">
            <a:spLocks/>
          </p:cNvSpPr>
          <p:nvPr/>
        </p:nvSpPr>
        <p:spPr>
          <a:xfrm>
            <a:off x="5782016" y="4704494"/>
            <a:ext cx="362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defRPr/>
            </a:pPr>
            <a:fld id="{227DED1B-6108-45D2-8BEB-CB0A4541C141}" type="slidenum">
              <a:rPr lang="he-IL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Geomanist Regular"/>
              </a:rPr>
              <a:pPr rtl="1">
                <a:defRPr/>
              </a:pPr>
              <a:t>3</a:t>
            </a:fld>
            <a:endParaRPr lang="he-IL" dirty="0">
              <a:solidFill>
                <a:prstClr val="black">
                  <a:lumMod val="50000"/>
                  <a:lumOff val="50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Geomanist Regular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650D13C9-3CA2-48F1-9BB5-9E9A718EEEFF}"/>
              </a:ext>
            </a:extLst>
          </p:cNvPr>
          <p:cNvSpPr/>
          <p:nvPr/>
        </p:nvSpPr>
        <p:spPr>
          <a:xfrm>
            <a:off x="4067080" y="1211183"/>
            <a:ext cx="3629309" cy="377836"/>
          </a:xfrm>
          <a:prstGeom prst="rect">
            <a:avLst/>
          </a:prstGeom>
          <a:solidFill>
            <a:srgbClr val="00A2DC"/>
          </a:solidFill>
          <a:ln w="28575" cap="flat" cmpd="sng" algn="ctr">
            <a:solidFill>
              <a:srgbClr val="00A2D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EB3994B-F118-4C14-BE55-EF710C93DBCA}"/>
              </a:ext>
            </a:extLst>
          </p:cNvPr>
          <p:cNvSpPr txBox="1"/>
          <p:nvPr/>
        </p:nvSpPr>
        <p:spPr>
          <a:xfrm>
            <a:off x="4812682" y="1198222"/>
            <a:ext cx="218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אמון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10593F4-6B2E-4481-891C-851B6DE0D961}"/>
              </a:ext>
            </a:extLst>
          </p:cNvPr>
          <p:cNvSpPr txBox="1"/>
          <p:nvPr/>
        </p:nvSpPr>
        <p:spPr>
          <a:xfrm>
            <a:off x="3997619" y="1686912"/>
            <a:ext cx="380312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מרגיש/ה שלאנשים במקום בו אני גר/ה אכפת ממני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אם תהיה לי בעיה, אנשים במקום בו אני גר/ה יתגייסו לעזור לי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עוזר/ת גם לאנשים שאני לא מכיר במקום בו אני גר/ה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אם משהו יקרה לי במקום בו אני גר/ה (נפילה, לדוגמא), אני יודע/ת שיהיה מישהו שיעזור לי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בזמני משבר, תושבי המקום יתגייסו למען התושבים הזקוקים לעזרה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אנשים במקום בו אני גר/ה יעזרו אחד לשני בעת הצורך ללא קשר למאפיינים שלהם (דת, מוצא, וותק וכד') או לקבוצות אליהם הם משתייכים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941BA35-59FE-4C57-915D-3E6EEFC67EC5}"/>
              </a:ext>
            </a:extLst>
          </p:cNvPr>
          <p:cNvSpPr/>
          <p:nvPr/>
        </p:nvSpPr>
        <p:spPr>
          <a:xfrm>
            <a:off x="4061313" y="4600937"/>
            <a:ext cx="3628381" cy="1915300"/>
          </a:xfrm>
          <a:prstGeom prst="rect">
            <a:avLst/>
          </a:prstGeom>
          <a:noFill/>
          <a:ln w="28575" cap="flat" cmpd="sng" algn="ctr">
            <a:solidFill>
              <a:srgbClr val="EC00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5A1004B7-3144-4A80-BC52-43A103B566E2}"/>
              </a:ext>
            </a:extLst>
          </p:cNvPr>
          <p:cNvSpPr/>
          <p:nvPr/>
        </p:nvSpPr>
        <p:spPr>
          <a:xfrm>
            <a:off x="4061313" y="4596869"/>
            <a:ext cx="3628381" cy="383984"/>
          </a:xfrm>
          <a:prstGeom prst="rect">
            <a:avLst/>
          </a:prstGeom>
          <a:solidFill>
            <a:srgbClr val="EC008C"/>
          </a:solidFill>
          <a:ln w="28575" cap="flat" cmpd="sng" algn="ctr">
            <a:solidFill>
              <a:srgbClr val="EC00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1F5701A-8977-45AF-9257-0D4EB64EB340}"/>
              </a:ext>
            </a:extLst>
          </p:cNvPr>
          <p:cNvSpPr txBox="1"/>
          <p:nvPr/>
        </p:nvSpPr>
        <p:spPr>
          <a:xfrm>
            <a:off x="4745624" y="4602587"/>
            <a:ext cx="243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שייכות</a:t>
            </a: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9D49B79-565F-4E86-8A90-9B27FF8B7387}"/>
              </a:ext>
            </a:extLst>
          </p:cNvPr>
          <p:cNvSpPr txBox="1"/>
          <p:nvPr/>
        </p:nvSpPr>
        <p:spPr>
          <a:xfrm>
            <a:off x="4073307" y="5056141"/>
            <a:ext cx="366806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מרגיש/ה שאני שייך/ת למקום בו אני גר/ה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גאה לספר לאנשים על המקום אני גר/ה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מקווה להמשיך לגור באותו אזור מגורים עוד זמן רב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מעדיפ/ה לעשות את הפעילויות (פעילויות פנאי, צריכת שירותים כגון רפואה וכו.)שאני עושה דווקא במקום מגוריי ולא במקום אחר</a:t>
            </a:r>
          </a:p>
        </p:txBody>
      </p:sp>
      <p:grpSp>
        <p:nvGrpSpPr>
          <p:cNvPr id="58" name="קבוצה 2">
            <a:extLst>
              <a:ext uri="{FF2B5EF4-FFF2-40B4-BE49-F238E27FC236}">
                <a16:creationId xmlns="" xmlns:a16="http://schemas.microsoft.com/office/drawing/2014/main" id="{E7345549-2973-4337-8A45-B15CE68F91AF}"/>
              </a:ext>
            </a:extLst>
          </p:cNvPr>
          <p:cNvGrpSpPr/>
          <p:nvPr/>
        </p:nvGrpSpPr>
        <p:grpSpPr>
          <a:xfrm>
            <a:off x="7747416" y="1219687"/>
            <a:ext cx="3977832" cy="2600446"/>
            <a:chOff x="4090618" y="948959"/>
            <a:chExt cx="3977832" cy="2795128"/>
          </a:xfrm>
        </p:grpSpPr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F8562D16-BBAA-4852-A407-55DDB3A65A32}"/>
                </a:ext>
              </a:extLst>
            </p:cNvPr>
            <p:cNvSpPr/>
            <p:nvPr/>
          </p:nvSpPr>
          <p:spPr>
            <a:xfrm>
              <a:off x="4189615" y="954747"/>
              <a:ext cx="3810019" cy="2789340"/>
            </a:xfrm>
            <a:prstGeom prst="rect">
              <a:avLst/>
            </a:prstGeom>
            <a:noFill/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0EA4E3C7-551D-455C-B327-0130EB250407}"/>
                </a:ext>
              </a:extLst>
            </p:cNvPr>
            <p:cNvSpPr/>
            <p:nvPr/>
          </p:nvSpPr>
          <p:spPr>
            <a:xfrm>
              <a:off x="4189615" y="948959"/>
              <a:ext cx="3803259" cy="399787"/>
            </a:xfrm>
            <a:prstGeom prst="rect">
              <a:avLst/>
            </a:prstGeom>
            <a:solidFill>
              <a:srgbClr val="F68B1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5336E02E-1427-4350-8A3F-76200B470102}"/>
                </a:ext>
              </a:extLst>
            </p:cNvPr>
            <p:cNvSpPr txBox="1"/>
            <p:nvPr/>
          </p:nvSpPr>
          <p:spPr>
            <a:xfrm>
              <a:off x="4845971" y="959911"/>
              <a:ext cx="2540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חיבוריות</a:t>
              </a:r>
              <a:endPara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0FEBA8E8-AEEB-43CB-8F82-35A631084DCF}"/>
                </a:ext>
              </a:extLst>
            </p:cNvPr>
            <p:cNvSpPr txBox="1"/>
            <p:nvPr/>
          </p:nvSpPr>
          <p:spPr>
            <a:xfrm>
              <a:off x="4090618" y="1511013"/>
              <a:ext cx="3977832" cy="195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8650" marR="0" lvl="0" indent="-342900" algn="r" defTabSz="914400" rtl="1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he-I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יש לי חברים במקום בו אני גר/ה</a:t>
              </a:r>
            </a:p>
            <a:p>
              <a:pPr marL="448650" marR="0" lvl="0" indent="-342900" algn="r" defTabSz="914400" rtl="1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he-I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קל לייצר קשרים חברתיים במקום בו אני גר/ה</a:t>
              </a:r>
            </a:p>
            <a:p>
              <a:pPr marL="448650" marR="0" lvl="0" indent="-342900" algn="r" defTabSz="914400" rtl="1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he-I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אני מרגיש/ה חיבור לאנשים החיים במקום בו אני גר/ה</a:t>
              </a:r>
            </a:p>
            <a:p>
              <a:pPr marL="448650" marR="0" lvl="0" indent="-342900" algn="r" defTabSz="914400" rtl="1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he-I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הרבה מהשכנים מכירים אותי</a:t>
              </a:r>
            </a:p>
            <a:p>
              <a:pPr marL="448650" marR="0" lvl="0" indent="-342900" algn="r" defTabSz="914400" rtl="1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he-I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במקום בו אני גר/ה אני משוחח/ת גם עם אנשים שאין לי היכרות קרובה איתם</a:t>
              </a:r>
            </a:p>
            <a:p>
              <a:pPr marL="448650" marR="0" lvl="0" indent="-342900" algn="r" defTabSz="914400" rtl="1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he-I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במקום בו אני גר/ה יש לי יחסים טובים גם עם אנשים שאינם מגיעים מרקע דומה לשלי - תרבות, דת, מוצא וכו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77CB6BAE-9455-4A5F-BCFC-DB97A8D2BE5F}"/>
              </a:ext>
            </a:extLst>
          </p:cNvPr>
          <p:cNvSpPr/>
          <p:nvPr/>
        </p:nvSpPr>
        <p:spPr>
          <a:xfrm>
            <a:off x="4067081" y="1219687"/>
            <a:ext cx="3628381" cy="3205602"/>
          </a:xfrm>
          <a:prstGeom prst="rect">
            <a:avLst/>
          </a:prstGeom>
          <a:noFill/>
          <a:ln w="28575" cap="flat" cmpd="sng" algn="ctr">
            <a:solidFill>
              <a:srgbClr val="00A2D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CD64E2D2-FFCC-4055-96F9-5EE8110B956F}"/>
              </a:ext>
            </a:extLst>
          </p:cNvPr>
          <p:cNvSpPr/>
          <p:nvPr/>
        </p:nvSpPr>
        <p:spPr>
          <a:xfrm>
            <a:off x="200779" y="3536508"/>
            <a:ext cx="3709717" cy="2979729"/>
          </a:xfrm>
          <a:prstGeom prst="rect">
            <a:avLst/>
          </a:prstGeom>
          <a:noFill/>
          <a:ln w="28575" cap="flat" cmpd="sng" algn="ctr">
            <a:solidFill>
              <a:srgbClr val="EDE54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FF20F899-EEDC-4141-801C-8037CF5B8D58}"/>
              </a:ext>
            </a:extLst>
          </p:cNvPr>
          <p:cNvSpPr/>
          <p:nvPr/>
        </p:nvSpPr>
        <p:spPr>
          <a:xfrm>
            <a:off x="7847628" y="3974992"/>
            <a:ext cx="3837023" cy="2541245"/>
          </a:xfrm>
          <a:prstGeom prst="rect">
            <a:avLst/>
          </a:prstGeom>
          <a:noFill/>
          <a:ln w="28575" cap="flat" cmpd="sng" algn="ctr">
            <a:solidFill>
              <a:srgbClr val="56AF4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4F21AE4-F7A6-4B50-AB19-B121222D12D3}"/>
              </a:ext>
            </a:extLst>
          </p:cNvPr>
          <p:cNvSpPr/>
          <p:nvPr/>
        </p:nvSpPr>
        <p:spPr>
          <a:xfrm>
            <a:off x="7851996" y="3974992"/>
            <a:ext cx="3837023" cy="383984"/>
          </a:xfrm>
          <a:prstGeom prst="rect">
            <a:avLst/>
          </a:prstGeom>
          <a:solidFill>
            <a:srgbClr val="56AF41"/>
          </a:solidFill>
          <a:ln w="28575" cap="flat" cmpd="sng" algn="ctr">
            <a:solidFill>
              <a:srgbClr val="56AF4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B5413C8-F398-4F99-9868-7790EAF29E07}"/>
              </a:ext>
            </a:extLst>
          </p:cNvPr>
          <p:cNvSpPr txBox="1"/>
          <p:nvPr/>
        </p:nvSpPr>
        <p:spPr>
          <a:xfrm>
            <a:off x="8138878" y="3974991"/>
            <a:ext cx="325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פעולה קולקטיבית</a:t>
            </a: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76F1838-85EA-465E-979D-AC0226B4056B}"/>
              </a:ext>
            </a:extLst>
          </p:cNvPr>
          <p:cNvSpPr txBox="1"/>
          <p:nvPr/>
        </p:nvSpPr>
        <p:spPr>
          <a:xfrm>
            <a:off x="7833746" y="4596869"/>
            <a:ext cx="387899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מעריך שלאנשים ולקבוצות במקום בו אני גר/ה יש נכונות להקדיש מזמנם לקידום מטרות משותפות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מעריך, שניתן לגייס את תושבי המקום בו אני גר/ה לסיוע בפעילות משותפת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מעריך שבמקרה הצורך, תושבי המקום בו אני גר/ה מצליחים להתאחד לצורך פעולה משותפת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מעריך שלאנשים ולקבוצות במקום בו אני גר/ה יש יכולת לקדם מטרות משותפות</a:t>
            </a:r>
          </a:p>
        </p:txBody>
      </p:sp>
      <p:sp>
        <p:nvSpPr>
          <p:cNvPr id="69" name="מציין מיקום של מספר שקופית 64">
            <a:extLst>
              <a:ext uri="{FF2B5EF4-FFF2-40B4-BE49-F238E27FC236}">
                <a16:creationId xmlns="" xmlns:a16="http://schemas.microsoft.com/office/drawing/2014/main" id="{F94F2A06-3265-4840-8E6D-21708713F02D}"/>
              </a:ext>
            </a:extLst>
          </p:cNvPr>
          <p:cNvSpPr txBox="1">
            <a:spLocks/>
          </p:cNvSpPr>
          <p:nvPr/>
        </p:nvSpPr>
        <p:spPr>
          <a:xfrm>
            <a:off x="1942080" y="1277405"/>
            <a:ext cx="362182" cy="365125"/>
          </a:xfrm>
          <a:prstGeom prst="rect">
            <a:avLst/>
          </a:prstGeom>
        </p:spPr>
        <p:txBody>
          <a:bodyPr anchor="ctr"/>
          <a:lstStyle>
            <a:defPPr>
              <a:defRPr lang="he-IL"/>
            </a:defPPr>
            <a:lvl1pPr marL="0" algn="r" defTabSz="914400" rtl="1" eaLnBrk="1" latinLnBrk="0" hangingPunct="1">
              <a:defRPr sz="1001" kern="1200">
                <a:solidFill>
                  <a:srgbClr val="4C6077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DED1B-6108-45D2-8BEB-CB0A4541C141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Geomanist Regular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Geomanist Regular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B4CFA59-DA8E-4411-A93A-436D7CD84E48}"/>
              </a:ext>
            </a:extLst>
          </p:cNvPr>
          <p:cNvSpPr/>
          <p:nvPr/>
        </p:nvSpPr>
        <p:spPr>
          <a:xfrm>
            <a:off x="221378" y="1219687"/>
            <a:ext cx="3696348" cy="2078931"/>
          </a:xfrm>
          <a:prstGeom prst="rect">
            <a:avLst/>
          </a:prstGeom>
          <a:noFill/>
          <a:ln w="28575" cap="flat" cmpd="sng" algn="ctr">
            <a:solidFill>
              <a:srgbClr val="D49FB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1C317AF3-A66D-40FF-AE16-0DAE7E800622}"/>
              </a:ext>
            </a:extLst>
          </p:cNvPr>
          <p:cNvSpPr/>
          <p:nvPr/>
        </p:nvSpPr>
        <p:spPr>
          <a:xfrm>
            <a:off x="221377" y="1209268"/>
            <a:ext cx="3696348" cy="399787"/>
          </a:xfrm>
          <a:prstGeom prst="rect">
            <a:avLst/>
          </a:prstGeom>
          <a:solidFill>
            <a:srgbClr val="D49FB9"/>
          </a:solidFill>
          <a:ln w="28575" cap="flat" cmpd="sng" algn="ctr">
            <a:solidFill>
              <a:srgbClr val="D49FB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278B80C-E5F3-4F12-98B5-A343A1D8FB9A}"/>
              </a:ext>
            </a:extLst>
          </p:cNvPr>
          <p:cNvSpPr txBox="1"/>
          <p:nvPr/>
        </p:nvSpPr>
        <p:spPr>
          <a:xfrm>
            <a:off x="857157" y="1222234"/>
            <a:ext cx="246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מחויבות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F0800C3-F0C7-40B4-A112-3783D02C9494}"/>
              </a:ext>
            </a:extLst>
          </p:cNvPr>
          <p:cNvSpPr txBox="1"/>
          <p:nvPr/>
        </p:nvSpPr>
        <p:spPr>
          <a:xfrm>
            <a:off x="212612" y="1767349"/>
            <a:ext cx="37781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מרגיש/ה אחריות שמקום מגוריי יהיה מקום טוב לחיות בו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יש לי נכונות לקחת על עצמי משימות ותפקידים למען מקום מגוריי ותושביו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חשוב לי לתרום ולפעול למען המקום בו אני גר/ה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אכפת לי מהמקום בו אני גר/ה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51F8B887-AF6F-4D53-B4B7-F390B74196CB}"/>
              </a:ext>
            </a:extLst>
          </p:cNvPr>
          <p:cNvSpPr txBox="1"/>
          <p:nvPr/>
        </p:nvSpPr>
        <p:spPr>
          <a:xfrm>
            <a:off x="148825" y="4216364"/>
            <a:ext cx="3866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כתושב/ת יש לי יכולת להשפיע על הנעשה במקום בו אני גר/ה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מרגיש/ה שיש לי יכולת  להשפיע על הארגונים במקום בו אני גר/ה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תושבים במקום בו אני גר/ה פונים אלי לקידום עניינים מקומיים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מעורב/ת בהחלטות ותהליכים לגבי המקום בו אני גר/ה</a:t>
            </a:r>
          </a:p>
          <a:p>
            <a:pPr marL="448650" indent="-342900" algn="r" rtl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e-IL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אני מרגיש/ה שהדעות והאינטרסים שלי חשובים למוסדות והארגוניים הפועלים במקום בו אני גר/ה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46A1A18E-F4A7-40F8-B5F6-4123248329A0}"/>
              </a:ext>
            </a:extLst>
          </p:cNvPr>
          <p:cNvSpPr/>
          <p:nvPr/>
        </p:nvSpPr>
        <p:spPr>
          <a:xfrm>
            <a:off x="194550" y="3526580"/>
            <a:ext cx="3709717" cy="396073"/>
          </a:xfrm>
          <a:prstGeom prst="rect">
            <a:avLst/>
          </a:prstGeom>
          <a:solidFill>
            <a:srgbClr val="EDE541"/>
          </a:solidFill>
          <a:ln w="28575" cap="flat" cmpd="sng" algn="ctr">
            <a:solidFill>
              <a:srgbClr val="EDE54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07EAF11C-C32B-41BC-A429-C930DBCC4F2D}"/>
              </a:ext>
            </a:extLst>
          </p:cNvPr>
          <p:cNvSpPr txBox="1"/>
          <p:nvPr/>
        </p:nvSpPr>
        <p:spPr>
          <a:xfrm>
            <a:off x="553285" y="3531988"/>
            <a:ext cx="27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משמעותיות</a:t>
            </a: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762003" y="372144"/>
            <a:ext cx="8255214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Barlow Medium"/>
                <a:cs typeface="Calibri Light" panose="020F0302020204030204" pitchFamily="34" charset="0"/>
                <a:sym typeface="Barlow Medium"/>
              </a:rPr>
              <a:t>תפיסת קהילתיות: התמונה הגדולה</a:t>
            </a: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תיבת טקסט 119">
            <a:extLst>
              <a:ext uri="{FF2B5EF4-FFF2-40B4-BE49-F238E27FC236}">
                <a16:creationId xmlns:a16="http://schemas.microsoft.com/office/drawing/2014/main" xmlns="" id="{459CB98F-E08D-450B-8B21-5713834E0190}"/>
              </a:ext>
            </a:extLst>
          </p:cNvPr>
          <p:cNvSpPr txBox="1"/>
          <p:nvPr/>
        </p:nvSpPr>
        <p:spPr>
          <a:xfrm>
            <a:off x="9296111" y="2772621"/>
            <a:ext cx="2330506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מדד הקהילתיות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1" name="תיבת טקסט 120">
            <a:extLst>
              <a:ext uri="{FF2B5EF4-FFF2-40B4-BE49-F238E27FC236}">
                <a16:creationId xmlns:a16="http://schemas.microsoft.com/office/drawing/2014/main" xmlns="" id="{1283181E-21C3-40AB-A987-42ACEE94EBD1}"/>
              </a:ext>
            </a:extLst>
          </p:cNvPr>
          <p:cNvSpPr txBox="1"/>
          <p:nvPr/>
        </p:nvSpPr>
        <p:spPr>
          <a:xfrm>
            <a:off x="9017217" y="2659643"/>
            <a:ext cx="26988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7.1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49" name="תרשים 48">
            <a:extLst>
              <a:ext uri="{FF2B5EF4-FFF2-40B4-BE49-F238E27FC236}">
                <a16:creationId xmlns:a16="http://schemas.microsoft.com/office/drawing/2014/main" xmlns="" id="{F6306001-D385-47C6-B9B0-0AE94F585268}"/>
              </a:ext>
            </a:extLst>
          </p:cNvPr>
          <p:cNvGraphicFramePr/>
          <p:nvPr/>
        </p:nvGraphicFramePr>
        <p:xfrm>
          <a:off x="-691824" y="1791302"/>
          <a:ext cx="7328763" cy="444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16542" y="4245912"/>
            <a:ext cx="441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* מדד הקהילתיות המועצתי- 6.6 </a:t>
            </a:r>
            <a:endParaRPr lang="en-US" dirty="0"/>
          </a:p>
        </p:txBody>
      </p:sp>
      <p:sp>
        <p:nvSpPr>
          <p:cNvPr id="9" name="מלבן 8"/>
          <p:cNvSpPr/>
          <p:nvPr/>
        </p:nvSpPr>
        <p:spPr>
          <a:xfrm>
            <a:off x="4067175" y="5296593"/>
            <a:ext cx="798610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dirty="0" smtClean="0"/>
              <a:t>המדד הגבוה ביותר- שייכות (8.1). המשיבים מרגישים גאווה ורוצים להמשיך לחיות ביישוב.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dirty="0" smtClean="0"/>
              <a:t>המדד הנמוך ביותר- משמעותיות (4.7)- המשיבים מרגישים יכולת מועטה להשפיע על הנעשה במקום מגוריהם- תושבים וארגונים.</a:t>
            </a:r>
          </a:p>
          <a:p>
            <a:pPr algn="r" rtl="1"/>
            <a:endParaRPr lang="he-IL" sz="105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762003" y="372144"/>
            <a:ext cx="8255214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Barlow Medium"/>
                <a:cs typeface="Calibri Light" panose="020F0302020204030204" pitchFamily="34" charset="0"/>
                <a:sym typeface="Barlow Medium"/>
              </a:rPr>
              <a:t>תפיסת קהילתיות: לפי גיל</a:t>
            </a: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xmlns="" id="{E0B78D9A-0A37-4A29-B8A0-6774E7E87A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1074" y="3109689"/>
          <a:ext cx="597242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449">
                  <a:extLst>
                    <a:ext uri="{9D8B030D-6E8A-4147-A177-3AD203B41FA5}">
                      <a16:colId xmlns:a16="http://schemas.microsoft.com/office/drawing/2014/main" xmlns="" val="1844279349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2626601683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3116646372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975533656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1255971425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1033986372"/>
                    </a:ext>
                  </a:extLst>
                </a:gridCol>
                <a:gridCol w="683735">
                  <a:extLst>
                    <a:ext uri="{9D8B030D-6E8A-4147-A177-3AD203B41FA5}">
                      <a16:colId xmlns:a16="http://schemas.microsoft.com/office/drawing/2014/main" xmlns="" val="256271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שייכות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מחויבות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פעולה קולקטיבית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משמעותיות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אמון והדדיות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חיבוריות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02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lang="x-none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lang="x-none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solidFill>
                            <a:srgbClr val="EC008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18-34</a:t>
                      </a:r>
                      <a:endParaRPr lang="x-none" sz="1400" b="1" dirty="0">
                        <a:solidFill>
                          <a:srgbClr val="EC008C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lang="x-none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lang="x-none" sz="1400" b="1" dirty="0">
                        <a:solidFill>
                          <a:srgbClr val="EC008C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lang="x-none" sz="1400" b="1" dirty="0">
                        <a:solidFill>
                          <a:srgbClr val="EC008C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גבוה</a:t>
                      </a:r>
                    </a:p>
                    <a:p>
                      <a:pPr algn="ctr"/>
                      <a:r>
                        <a:rPr lang="he-IL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משאר הקבוצות</a:t>
                      </a:r>
                      <a:endParaRPr lang="x-non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4641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lang="x-none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lang="x-none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lang="x-none" sz="1400" b="1" dirty="0">
                        <a:solidFill>
                          <a:srgbClr val="F68B1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lang="x-none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solidFill>
                            <a:srgbClr val="F68B1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 ומעלה</a:t>
                      </a:r>
                      <a:endParaRPr lang="x-none" sz="1400" b="1" dirty="0">
                        <a:solidFill>
                          <a:srgbClr val="F68B1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נמוך</a:t>
                      </a:r>
                    </a:p>
                    <a:p>
                      <a:pPr algn="ctr"/>
                      <a:r>
                        <a:rPr lang="he-IL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משאר הקבוצות</a:t>
                      </a:r>
                      <a:endParaRPr lang="x-non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4557693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D5C6031-0A97-4200-831F-7AA676958034}"/>
              </a:ext>
            </a:extLst>
          </p:cNvPr>
          <p:cNvSpPr txBox="1"/>
          <p:nvPr/>
        </p:nvSpPr>
        <p:spPr>
          <a:xfrm>
            <a:off x="381073" y="2539670"/>
            <a:ext cx="607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פערים מובהקים בין הקבוצות בממדי הקהילתיות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תרשים 41">
            <a:extLst>
              <a:ext uri="{FF2B5EF4-FFF2-40B4-BE49-F238E27FC236}">
                <a16:creationId xmlns:a16="http://schemas.microsoft.com/office/drawing/2014/main" xmlns="" id="{298CA2ED-2943-4E8C-ABB2-4BD3F0601C02}"/>
              </a:ext>
            </a:extLst>
          </p:cNvPr>
          <p:cNvGraphicFramePr/>
          <p:nvPr>
            <p:extLst/>
          </p:nvPr>
        </p:nvGraphicFramePr>
        <p:xfrm>
          <a:off x="4682751" y="1688269"/>
          <a:ext cx="8255214" cy="46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מלבן 8"/>
          <p:cNvSpPr/>
          <p:nvPr/>
        </p:nvSpPr>
        <p:spPr>
          <a:xfrm>
            <a:off x="-35216" y="5079735"/>
            <a:ext cx="680500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dirty="0" smtClean="0"/>
              <a:t>גילאי 18-34 מעריכים במידה הגבוהה ביותר כי ניתן לגייס את תושבי המקום לקידום מטרות משותפות.</a:t>
            </a:r>
          </a:p>
          <a:p>
            <a:pPr algn="r" rtl="1"/>
            <a:endParaRPr lang="he-IL" dirty="0" smtClean="0"/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dirty="0" smtClean="0"/>
              <a:t>גילאי 55 ומעלה מרגישים אמון נמוכים ביחס ליתר קבוצות הגיל.</a:t>
            </a:r>
          </a:p>
          <a:p>
            <a:pPr algn="r" rtl="1"/>
            <a:endParaRPr lang="he-IL" sz="105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762003" y="372144"/>
            <a:ext cx="8255214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Barlow Medium"/>
                <a:cs typeface="Calibri Light" panose="020F0302020204030204" pitchFamily="34" charset="0"/>
                <a:sym typeface="Barlow Medium"/>
              </a:rPr>
              <a:t>תפיסת קהילתיות: יישוב ותיק/ הרחבה</a:t>
            </a: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תרשים 41">
            <a:extLst>
              <a:ext uri="{FF2B5EF4-FFF2-40B4-BE49-F238E27FC236}">
                <a16:creationId xmlns:a16="http://schemas.microsoft.com/office/drawing/2014/main" xmlns="" id="{26D1F8EA-A997-435F-A9BE-E03375248DD9}"/>
              </a:ext>
            </a:extLst>
          </p:cNvPr>
          <p:cNvGraphicFramePr/>
          <p:nvPr>
            <p:extLst/>
          </p:nvPr>
        </p:nvGraphicFramePr>
        <p:xfrm>
          <a:off x="4682751" y="1688269"/>
          <a:ext cx="8255214" cy="46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xmlns="" id="{788706FD-968D-4811-A240-2CE2F786B6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77" y="3109689"/>
          <a:ext cx="597242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449">
                  <a:extLst>
                    <a:ext uri="{9D8B030D-6E8A-4147-A177-3AD203B41FA5}">
                      <a16:colId xmlns:a16="http://schemas.microsoft.com/office/drawing/2014/main" xmlns="" val="1844279349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2626601683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3116646372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975533656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1255971425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1033986372"/>
                    </a:ext>
                  </a:extLst>
                </a:gridCol>
                <a:gridCol w="683735">
                  <a:extLst>
                    <a:ext uri="{9D8B030D-6E8A-4147-A177-3AD203B41FA5}">
                      <a16:colId xmlns:a16="http://schemas.microsoft.com/office/drawing/2014/main" xmlns="" val="256271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שייכות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מחויבות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פעולה קולקטיבית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משמעותיות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אמון והדדיות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חיבוריות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02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גבוה</a:t>
                      </a:r>
                    </a:p>
                    <a:p>
                      <a:pPr algn="ctr"/>
                      <a:r>
                        <a:rPr lang="he-IL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משאר הקבוצות</a:t>
                      </a:r>
                      <a:endParaRPr lang="x-non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4641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נמוך</a:t>
                      </a:r>
                    </a:p>
                    <a:p>
                      <a:pPr algn="ctr"/>
                      <a:r>
                        <a:rPr lang="he-IL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משאר הקבוצות</a:t>
                      </a:r>
                      <a:endParaRPr lang="x-non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4557693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50221D6-F096-4016-A4CE-35398B5FD01D}"/>
              </a:ext>
            </a:extLst>
          </p:cNvPr>
          <p:cNvSpPr txBox="1"/>
          <p:nvPr/>
        </p:nvSpPr>
        <p:spPr>
          <a:xfrm>
            <a:off x="846441" y="2539670"/>
            <a:ext cx="412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פערים מובהקים בין הקבוצות בממדי הקהילתיות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89586" y="4919461"/>
            <a:ext cx="661449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sz="1500" dirty="0" smtClean="0"/>
              <a:t>אין פערים מובהקים בין יישוב ותיק או הרחבה בתפיסת הקהילתיות.</a:t>
            </a:r>
          </a:p>
          <a:p>
            <a:pPr algn="r"/>
            <a:endParaRPr lang="he-IL" sz="1600" dirty="0" smtClean="0"/>
          </a:p>
          <a:p>
            <a:pPr algn="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351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762003" y="372144"/>
            <a:ext cx="8255214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Barlow Medium"/>
                <a:cs typeface="Calibri Light" panose="020F0302020204030204" pitchFamily="34" charset="0"/>
                <a:sym typeface="Barlow Medium"/>
              </a:rPr>
              <a:t>תפיסת קהילתיות: שכירות/ בעלות</a:t>
            </a: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תרשים 41">
            <a:extLst>
              <a:ext uri="{FF2B5EF4-FFF2-40B4-BE49-F238E27FC236}">
                <a16:creationId xmlns:a16="http://schemas.microsoft.com/office/drawing/2014/main" xmlns="" id="{4CECD85A-2000-4C25-98BD-946ED6032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689684"/>
              </p:ext>
            </p:extLst>
          </p:nvPr>
        </p:nvGraphicFramePr>
        <p:xfrm>
          <a:off x="4591111" y="1622482"/>
          <a:ext cx="8255214" cy="46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xmlns="" id="{81121B66-A429-4874-9D90-B9D7395024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77" y="3109689"/>
          <a:ext cx="597242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449">
                  <a:extLst>
                    <a:ext uri="{9D8B030D-6E8A-4147-A177-3AD203B41FA5}">
                      <a16:colId xmlns:a16="http://schemas.microsoft.com/office/drawing/2014/main" xmlns="" val="1844279349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2626601683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3116646372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975533656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1255971425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xmlns="" val="1033986372"/>
                    </a:ext>
                  </a:extLst>
                </a:gridCol>
                <a:gridCol w="683735">
                  <a:extLst>
                    <a:ext uri="{9D8B030D-6E8A-4147-A177-3AD203B41FA5}">
                      <a16:colId xmlns:a16="http://schemas.microsoft.com/office/drawing/2014/main" xmlns="" val="256271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שייכות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מחויבות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פעולה קולקטיבית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משמעותיות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אמון והדדיות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חיבוריות</a:t>
                      </a:r>
                      <a:endParaRPr lang="x-none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02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8B1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בעלות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8B1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בעלות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8B1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בעלות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גבוה</a:t>
                      </a:r>
                    </a:p>
                    <a:p>
                      <a:pPr algn="ctr"/>
                      <a:r>
                        <a:rPr lang="he-IL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משאר הקבוצות</a:t>
                      </a:r>
                      <a:endParaRPr lang="x-non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4641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2D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שכירות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2D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שכירות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2DC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שכירות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נמוך</a:t>
                      </a:r>
                    </a:p>
                    <a:p>
                      <a:pPr algn="ctr"/>
                      <a:r>
                        <a:rPr lang="he-IL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משאר הקבוצות</a:t>
                      </a:r>
                      <a:endParaRPr lang="x-non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4557693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71A5DA8-32CC-4F99-84ED-ACE8D25CDE92}"/>
              </a:ext>
            </a:extLst>
          </p:cNvPr>
          <p:cNvSpPr txBox="1"/>
          <p:nvPr/>
        </p:nvSpPr>
        <p:spPr>
          <a:xfrm>
            <a:off x="846441" y="2539670"/>
            <a:ext cx="412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פערים מובהקים בין הקבוצות בממדי הקהילתיות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8906" y="48979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dirty="0"/>
              <a:t>יש פער בין שוכרי דירות לבעלי דירות בממד </a:t>
            </a:r>
            <a:r>
              <a:rPr lang="he-IL" dirty="0" smtClean="0"/>
              <a:t>חיבוריות, משמעותיות ושייכות. </a:t>
            </a:r>
            <a:r>
              <a:rPr lang="he-IL" dirty="0"/>
              <a:t>שוכרים מרגישים </a:t>
            </a:r>
            <a:r>
              <a:rPr lang="he-IL" dirty="0" smtClean="0"/>
              <a:t>בעלי </a:t>
            </a:r>
            <a:r>
              <a:rPr lang="he-IL" dirty="0"/>
              <a:t>קשרים </a:t>
            </a:r>
            <a:r>
              <a:rPr lang="he-IL" dirty="0" smtClean="0"/>
              <a:t>חברתיים נמוכים יותר ובעלי פחות יכולת להשפיע על הנעשה במקום מגוריהם </a:t>
            </a:r>
            <a:r>
              <a:rPr lang="he-IL" dirty="0"/>
              <a:t>לעומת בעלי דירות.</a:t>
            </a:r>
          </a:p>
        </p:txBody>
      </p:sp>
    </p:spTree>
    <p:extLst>
      <p:ext uri="{BB962C8B-B14F-4D97-AF65-F5344CB8AC3E}">
        <p14:creationId xmlns:p14="http://schemas.microsoft.com/office/powerpoint/2010/main" val="26930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1319516" y="372144"/>
            <a:ext cx="7697701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Barlow Medium"/>
              </a:rPr>
              <a:t>נתונים</a:t>
            </a:r>
            <a:r>
              <a:rPr kumimoji="0" lang="he-IL" sz="3200" b="0" i="0" u="none" strike="noStrike" kern="0" cap="none" spc="0" normalizeH="0" noProof="0" dirty="0" smtClean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Barlow Medium"/>
              </a:rPr>
              <a:t> סוציו-דמוגרפים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Barlow Medium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2">
            <a:extLst>
              <a:ext uri="{FF2B5EF4-FFF2-40B4-BE49-F238E27FC236}">
                <a16:creationId xmlns:a16="http://schemas.microsoft.com/office/drawing/2014/main" xmlns="" id="{D2F34387-1ADF-4967-8433-B3D5BF5A657B}"/>
              </a:ext>
            </a:extLst>
          </p:cNvPr>
          <p:cNvCxnSpPr>
            <a:cxnSpLocks/>
          </p:cNvCxnSpPr>
          <p:nvPr/>
        </p:nvCxnSpPr>
        <p:spPr>
          <a:xfrm>
            <a:off x="6009209" y="1344652"/>
            <a:ext cx="0" cy="55019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4">
            <a:extLst>
              <a:ext uri="{FF2B5EF4-FFF2-40B4-BE49-F238E27FC236}">
                <a16:creationId xmlns:a16="http://schemas.microsoft.com/office/drawing/2014/main" xmlns="" id="{13B8F266-F025-4B80-88B2-9B5178835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620612"/>
              </p:ext>
            </p:extLst>
          </p:nvPr>
        </p:nvGraphicFramePr>
        <p:xfrm>
          <a:off x="6185400" y="1625918"/>
          <a:ext cx="5964419" cy="380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תיבת טקסט 120">
            <a:extLst>
              <a:ext uri="{FF2B5EF4-FFF2-40B4-BE49-F238E27FC236}">
                <a16:creationId xmlns:a16="http://schemas.microsoft.com/office/drawing/2014/main" xmlns="" id="{1283181E-21C3-40AB-A987-42ACEE94EBD1}"/>
              </a:ext>
            </a:extLst>
          </p:cNvPr>
          <p:cNvSpPr txBox="1"/>
          <p:nvPr/>
        </p:nvSpPr>
        <p:spPr>
          <a:xfrm>
            <a:off x="8540762" y="5776465"/>
            <a:ext cx="205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b="1" dirty="0" smtClean="0">
                <a:latin typeface="Arial"/>
                <a:cs typeface="Calibri Light" panose="020F0302020204030204" pitchFamily="34" charset="0"/>
              </a:rPr>
              <a:t>נשים- 173, גברים- 125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12" name="Chart 14">
            <a:extLst>
              <a:ext uri="{FF2B5EF4-FFF2-40B4-BE49-F238E27FC236}">
                <a16:creationId xmlns:a16="http://schemas.microsoft.com/office/drawing/2014/main" xmlns="" id="{13B8F266-F025-4B80-88B2-9B5178835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53623"/>
              </p:ext>
            </p:extLst>
          </p:nvPr>
        </p:nvGraphicFramePr>
        <p:xfrm>
          <a:off x="220981" y="1667810"/>
          <a:ext cx="5964419" cy="380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תיבת טקסט 120">
            <a:extLst>
              <a:ext uri="{FF2B5EF4-FFF2-40B4-BE49-F238E27FC236}">
                <a16:creationId xmlns:a16="http://schemas.microsoft.com/office/drawing/2014/main" xmlns="" id="{1283181E-21C3-40AB-A987-42ACEE94EBD1}"/>
              </a:ext>
            </a:extLst>
          </p:cNvPr>
          <p:cNvSpPr txBox="1"/>
          <p:nvPr/>
        </p:nvSpPr>
        <p:spPr>
          <a:xfrm>
            <a:off x="2261638" y="5776465"/>
            <a:ext cx="2432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b="1" dirty="0" smtClean="0">
                <a:latin typeface="Arial"/>
                <a:cs typeface="Calibri Light" panose="020F0302020204030204" pitchFamily="34" charset="0"/>
              </a:rPr>
              <a:t>עם ילדים- 244, ללא ילדים- 54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xmlns="" id="{414DA621-5257-41C1-A3BD-7288C17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01" y="461600"/>
            <a:ext cx="2598485" cy="463687"/>
          </a:xfrm>
          <a:prstGeom prst="rect">
            <a:avLst/>
          </a:prstGeom>
        </p:spPr>
      </p:pic>
      <p:sp>
        <p:nvSpPr>
          <p:cNvPr id="38" name="Lorem Ipsum is simply dummy text of the printing and industryhas been">
            <a:extLst>
              <a:ext uri="{FF2B5EF4-FFF2-40B4-BE49-F238E27FC236}">
                <a16:creationId xmlns:a16="http://schemas.microsoft.com/office/drawing/2014/main" xmlns="" id="{FA552FC0-ECAC-45BB-B04F-08E2A6A773B2}"/>
              </a:ext>
            </a:extLst>
          </p:cNvPr>
          <p:cNvSpPr/>
          <p:nvPr/>
        </p:nvSpPr>
        <p:spPr>
          <a:xfrm>
            <a:off x="1319516" y="372144"/>
            <a:ext cx="7697701" cy="595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l">
              <a:defRPr sz="25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Barlow Medium"/>
              </a:rPr>
              <a:t>נתונים</a:t>
            </a:r>
            <a:r>
              <a:rPr kumimoji="0" lang="he-IL" sz="3200" b="0" i="0" u="none" strike="noStrike" kern="0" cap="none" spc="0" normalizeH="0" noProof="0" dirty="0" smtClean="0">
                <a:ln>
                  <a:noFill/>
                </a:ln>
                <a:solidFill>
                  <a:srgbClr val="F68B1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Barlow Medium"/>
              </a:rPr>
              <a:t> סוציו-דמוגרפים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F68B1F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Barlow Medium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xmlns="" id="{18FBD8EA-A8BA-4B18-A00D-6AC590F7BB59}"/>
              </a:ext>
            </a:extLst>
          </p:cNvPr>
          <p:cNvCxnSpPr/>
          <p:nvPr/>
        </p:nvCxnSpPr>
        <p:spPr>
          <a:xfrm>
            <a:off x="9111344" y="439828"/>
            <a:ext cx="0" cy="485459"/>
          </a:xfrm>
          <a:prstGeom prst="line">
            <a:avLst/>
          </a:prstGeom>
          <a:ln w="28575">
            <a:solidFill>
              <a:srgbClr val="F68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4">
            <a:extLst>
              <a:ext uri="{FF2B5EF4-FFF2-40B4-BE49-F238E27FC236}">
                <a16:creationId xmlns:a16="http://schemas.microsoft.com/office/drawing/2014/main" xmlns="" id="{13B8F266-F025-4B80-88B2-9B5178835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174149"/>
              </p:ext>
            </p:extLst>
          </p:nvPr>
        </p:nvGraphicFramePr>
        <p:xfrm>
          <a:off x="6129134" y="1707528"/>
          <a:ext cx="5964419" cy="380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מחבר ישר 2">
            <a:extLst>
              <a:ext uri="{FF2B5EF4-FFF2-40B4-BE49-F238E27FC236}">
                <a16:creationId xmlns:a16="http://schemas.microsoft.com/office/drawing/2014/main" xmlns="" id="{D2F34387-1ADF-4967-8433-B3D5BF5A657B}"/>
              </a:ext>
            </a:extLst>
          </p:cNvPr>
          <p:cNvCxnSpPr>
            <a:cxnSpLocks/>
          </p:cNvCxnSpPr>
          <p:nvPr/>
        </p:nvCxnSpPr>
        <p:spPr>
          <a:xfrm>
            <a:off x="6009209" y="1344652"/>
            <a:ext cx="0" cy="55019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4">
            <a:extLst>
              <a:ext uri="{FF2B5EF4-FFF2-40B4-BE49-F238E27FC236}">
                <a16:creationId xmlns:a16="http://schemas.microsoft.com/office/drawing/2014/main" xmlns="" id="{13B8F266-F025-4B80-88B2-9B5178835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575968"/>
              </p:ext>
            </p:extLst>
          </p:nvPr>
        </p:nvGraphicFramePr>
        <p:xfrm>
          <a:off x="-15172" y="1662456"/>
          <a:ext cx="5964419" cy="380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2003" y="5606094"/>
            <a:ext cx="5244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3% מגדירים את עצמם מתחת לממוצע ביישוב. </a:t>
            </a:r>
          </a:p>
          <a:p>
            <a:pPr algn="r"/>
            <a:r>
              <a:rPr lang="he-IL" dirty="0" smtClean="0"/>
              <a:t>בהשוואה לכך- 10% מתושבי המועצה מגדירים את עצמם מתחת לממוצע.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9155" y="5744593"/>
            <a:ext cx="452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66% בעלי השכלה אקדמית ביישוב,</a:t>
            </a:r>
          </a:p>
          <a:p>
            <a:pPr algn="r"/>
            <a:r>
              <a:rPr lang="he-IL" dirty="0" smtClean="0"/>
              <a:t>לעומת 58% בעלי השכלה אקדמית במועצה כולה.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1361</Words>
  <Application>Microsoft Office PowerPoint</Application>
  <PresentationFormat>מסך רחב</PresentationFormat>
  <Paragraphs>349</Paragraphs>
  <Slides>20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8" baseType="lpstr">
      <vt:lpstr>Arial</vt:lpstr>
      <vt:lpstr>Barlow Medium</vt:lpstr>
      <vt:lpstr>Calibri</vt:lpstr>
      <vt:lpstr>Calibri Light</vt:lpstr>
      <vt:lpstr>Geomanist Regular</vt:lpstr>
      <vt:lpstr>Times New Roman</vt:lpstr>
      <vt:lpstr>Wingdings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דפנה</dc:creator>
  <cp:lastModifiedBy>דפנה</cp:lastModifiedBy>
  <cp:revision>23</cp:revision>
  <cp:lastPrinted>2022-05-31T13:03:40Z</cp:lastPrinted>
  <dcterms:created xsi:type="dcterms:W3CDTF">2022-05-25T12:07:57Z</dcterms:created>
  <dcterms:modified xsi:type="dcterms:W3CDTF">2022-06-16T08:24:47Z</dcterms:modified>
</cp:coreProperties>
</file>